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4"/>
  </p:sldMasterIdLst>
  <p:notesMasterIdLst>
    <p:notesMasterId r:id="rId46"/>
  </p:notesMasterIdLst>
  <p:handoutMasterIdLst>
    <p:handoutMasterId r:id="rId47"/>
  </p:handoutMasterIdLst>
  <p:sldIdLst>
    <p:sldId id="256" r:id="rId5"/>
    <p:sldId id="298" r:id="rId6"/>
    <p:sldId id="265" r:id="rId7"/>
    <p:sldId id="269" r:id="rId8"/>
    <p:sldId id="266" r:id="rId9"/>
    <p:sldId id="267" r:id="rId10"/>
    <p:sldId id="268" r:id="rId11"/>
    <p:sldId id="270" r:id="rId12"/>
    <p:sldId id="271" r:id="rId13"/>
    <p:sldId id="272" r:id="rId14"/>
    <p:sldId id="273" r:id="rId15"/>
    <p:sldId id="262" r:id="rId16"/>
    <p:sldId id="292" r:id="rId17"/>
    <p:sldId id="294" r:id="rId18"/>
    <p:sldId id="295" r:id="rId19"/>
    <p:sldId id="257" r:id="rId20"/>
    <p:sldId id="258" r:id="rId21"/>
    <p:sldId id="259" r:id="rId22"/>
    <p:sldId id="260" r:id="rId23"/>
    <p:sldId id="261" r:id="rId24"/>
    <p:sldId id="263" r:id="rId25"/>
    <p:sldId id="296"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9"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4D86"/>
    <a:srgbClr val="FF6699"/>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21" autoAdjust="0"/>
    <p:restoredTop sz="76654" autoAdjust="0"/>
  </p:normalViewPr>
  <p:slideViewPr>
    <p:cSldViewPr>
      <p:cViewPr varScale="1">
        <p:scale>
          <a:sx n="73" d="100"/>
          <a:sy n="73" d="100"/>
        </p:scale>
        <p:origin x="1020" y="48"/>
      </p:cViewPr>
      <p:guideLst>
        <p:guide pos="3840"/>
        <p:guide orient="horz" pos="2160"/>
      </p:guideLst>
    </p:cSldViewPr>
  </p:slideViewPr>
  <p:notesTextViewPr>
    <p:cViewPr>
      <p:scale>
        <a:sx n="100" d="100"/>
        <a:sy n="100" d="100"/>
      </p:scale>
      <p:origin x="0" y="0"/>
    </p:cViewPr>
  </p:notesTextViewPr>
  <p:notesViewPr>
    <p:cSldViewPr showGuides="1">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2B48F5-BACC-47D6-A0F7-82FBF9C6BC85}" type="datetimeFigureOut">
              <a:rPr lang="en-US"/>
              <a:t>10/2/2016</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ACAF8E-318A-4EFE-8633-D9E72ABCE0ED}" type="slidenum">
              <a:rPr/>
              <a:t>‹#›</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1CD00-5424-4675-AB18-2C419B060449}" type="datetimeFigureOut">
              <a:rPr lang="en-US"/>
              <a:t>10/2/2016</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2CF44-2B13-41B4-A334-1CDF534EEBBF}" type="slidenum">
              <a:r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msdn.microsoft.com/en-us/library/windows/apps/jj657967.aspx"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instagram.com/about/legal/terms/api/"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www.google.com/url?sa=t&amp;rct=j&amp;q=&amp;esrc=s&amp;source=web&amp;cd=1&amp;cad=rja&amp;ved=0CDwQFjAA&amp;url=http://thebitchwhocodes.com/2013/05/28/from-aws-to-azure-testing-out-the-paas-waters"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en.wikipedia.org/wiki/Cut-up_technique" TargetMode="External"/><Relationship Id="rId2" Type="http://schemas.openxmlformats.org/officeDocument/2006/relationships/slide" Target="../slides/slide27.xml"/><Relationship Id="rId1" Type="http://schemas.openxmlformats.org/officeDocument/2006/relationships/notesMaster" Target="../notesMasters/notesMaster1.xml"/><Relationship Id="rId5" Type="http://schemas.openxmlformats.org/officeDocument/2006/relationships/hyperlink" Target="http://www.imgspark.com/" TargetMode="External"/><Relationship Id="rId4" Type="http://schemas.openxmlformats.org/officeDocument/2006/relationships/hyperlink" Target="http://www.moodshare.co/"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www.visualthesaurus.com/" TargetMode="External"/><Relationship Id="rId7" Type="http://schemas.openxmlformats.org/officeDocument/2006/relationships/hyperlink" Target="http://www.youtube.com/watch?v=VikO6sNiBnE#at=49"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www.slangvocabulary.com/wp/" TargetMode="External"/><Relationship Id="rId5" Type="http://schemas.openxmlformats.org/officeDocument/2006/relationships/hyperlink" Target="http://www.urbandictionary.com/" TargetMode="External"/><Relationship Id="rId4" Type="http://schemas.openxmlformats.org/officeDocument/2006/relationships/hyperlink" Target="http://www.lonij.net/wordstorm/wordstorm.php"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8" Type="http://schemas.openxmlformats.org/officeDocument/2006/relationships/hyperlink" Target="http://imageoptim.com/tweetbot.html" TargetMode="External"/><Relationship Id="rId3" Type="http://schemas.openxmlformats.org/officeDocument/2006/relationships/hyperlink" Target="http://mashable.com/2011/01/19/crowdsourced-design-contest/" TargetMode="External"/><Relationship Id="rId7" Type="http://schemas.openxmlformats.org/officeDocument/2006/relationships/hyperlink" Target="http://trimage.org/" TargetMode="External"/><Relationship Id="rId12" Type="http://schemas.openxmlformats.org/officeDocument/2006/relationships/hyperlink" Target="https://kippt.com/bitchwhocodes/flatui"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www.freelancer.com/contest/" TargetMode="External"/><Relationship Id="rId11" Type="http://schemas.openxmlformats.org/officeDocument/2006/relationships/hyperlink" Target="https://kippt.com/bitchwhocodes/icons" TargetMode="External"/><Relationship Id="rId5" Type="http://schemas.openxmlformats.org/officeDocument/2006/relationships/hyperlink" Target="http://www.crowdspring.com/" TargetMode="External"/><Relationship Id="rId10" Type="http://schemas.openxmlformats.org/officeDocument/2006/relationships/hyperlink" Target="http://tinypng.org/" TargetMode="External"/><Relationship Id="rId4" Type="http://schemas.openxmlformats.org/officeDocument/2006/relationships/hyperlink" Target="http://99designs.com/?cm_mmc=CJ-_-3840088-_-6330168-_-Graphic+Design+-+Text" TargetMode="External"/><Relationship Id="rId9" Type="http://schemas.openxmlformats.org/officeDocument/2006/relationships/hyperlink" Target="http://www.smashingmagazine.com/2009/07/15/clever-png-optimization-techniques/"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instagram.com/about/legal/terms/api/"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www.google.com/url?sa=t&amp;rct=j&amp;q=&amp;esrc=s&amp;source=web&amp;cd=1&amp;cad=rja&amp;ved=0CDwQFjAA&amp;url=http://thebitchwhocodes.com/2013/05/28/from-aws-to-azure-testing-out-the-paas-waters"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4</a:t>
            </a:fld>
            <a:endParaRPr lang="en-US"/>
          </a:p>
        </p:txBody>
      </p:sp>
    </p:spTree>
    <p:extLst>
      <p:ext uri="{BB962C8B-B14F-4D97-AF65-F5344CB8AC3E}">
        <p14:creationId xmlns:p14="http://schemas.microsoft.com/office/powerpoint/2010/main" val="1207073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Making your application name as descriptive as possible will make it easier for users to find it.  A user might search for “counter”, “tracker” when searching for a calorie counting application. Carefully chosen adjectives can help sell the application – “easy”, “simply”, “smart” for example, might put a basic user at ease.  </a:t>
            </a:r>
          </a:p>
          <a:p>
            <a:r>
              <a:rPr lang="en-US" sz="900" kern="1200" dirty="0">
                <a:solidFill>
                  <a:schemeClr val="tx1"/>
                </a:solidFill>
                <a:effectLst/>
                <a:latin typeface="Segoe UI Light" pitchFamily="34" charset="0"/>
                <a:ea typeface="+mn-ea"/>
                <a:cs typeface="+mn-cs"/>
              </a:rPr>
              <a:t>For a game, the same rules apply, but there definitely is a greater creative license to be had with the game title. Let us look at popular game titles: “Angry Birds”, “Plants </a:t>
            </a:r>
            <a:r>
              <a:rPr lang="en-US" sz="900" kern="1200" dirty="0" err="1">
                <a:solidFill>
                  <a:schemeClr val="tx1"/>
                </a:solidFill>
                <a:effectLst/>
                <a:latin typeface="Segoe UI Light" pitchFamily="34" charset="0"/>
                <a:ea typeface="+mn-ea"/>
                <a:cs typeface="+mn-cs"/>
              </a:rPr>
              <a:t>vs</a:t>
            </a:r>
            <a:r>
              <a:rPr lang="en-US" sz="900" kern="1200" dirty="0">
                <a:solidFill>
                  <a:schemeClr val="tx1"/>
                </a:solidFill>
                <a:effectLst/>
                <a:latin typeface="Segoe UI Light" pitchFamily="34" charset="0"/>
                <a:ea typeface="+mn-ea"/>
                <a:cs typeface="+mn-cs"/>
              </a:rPr>
              <a:t> Zombies”, “Temple Run”, “Fruit Ninja”.  All of these titles convey one of two things: a) a struggle or challenge b) a context through an object.   Both of these play right into what people desire when they are looking for any type of game. They are not looking for something to occupy them as much as they are looking for something to challenge them.  Zombies and Ninjas are on the pulse of popular culture, so these names are likely to resonate with a large audience group.  Get creative with your names for your game and explore a variety of adjectives to help convey the in-play experience to the user.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6625603-C07A-4E4D-89FA-DFBC7136AB6F}" type="datetime1">
              <a:rPr lang="en-US" smtClean="0"/>
              <a:t>10/2/2016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228185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In the Windows Store, an application name can having varying character lengths ranging from 15 to 23. Since the name and icon will be shown in a variety of areas, remember that a name that is too long will be truncated. More information on all the uses of your application name and icon in the Windows Store</a:t>
            </a:r>
            <a:r>
              <a:rPr lang="en-US" sz="900" u="sng" kern="1200" dirty="0">
                <a:solidFill>
                  <a:schemeClr val="tx1"/>
                </a:solidFill>
                <a:effectLst/>
                <a:latin typeface="Segoe UI Light" pitchFamily="34" charset="0"/>
                <a:ea typeface="+mn-ea"/>
                <a:cs typeface="+mn-cs"/>
                <a:hlinkClick r:id="rId3"/>
              </a:rPr>
              <a:t> can be found here.</a:t>
            </a:r>
            <a:endParaRPr lang="en-US" sz="9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6625603-C07A-4E4D-89FA-DFBC7136AB6F}" type="datetime1">
              <a:rPr lang="en-US" smtClean="0"/>
              <a:t>10/2/2016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4129414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Using an existing company or product name as part of your name is not just bad form, it could be in violation of their EULA or terms and conditions. Most often, this becomes an issue if the application is a clone of an already existing product or it uses data from an API. Most APIs have terms and conditions that that a developer must respect (ahem, adhere to) when using them. If you are considering using an API, read the terms and conditions prior to starting: they are almost always listed on the APIs developer site. </a:t>
            </a:r>
          </a:p>
          <a:p>
            <a:r>
              <a:rPr lang="en-US" sz="900" kern="1200" dirty="0">
                <a:solidFill>
                  <a:schemeClr val="tx1"/>
                </a:solidFill>
                <a:effectLst/>
                <a:latin typeface="Segoe UI Light" pitchFamily="34" charset="0"/>
                <a:ea typeface="+mn-ea"/>
                <a:cs typeface="+mn-cs"/>
              </a:rPr>
              <a:t>If you want to use the API or product name to signify to the user that this is an application built on top of it, then you are best to keep it in the tagline or the description. For example, an application that takes advantage of the </a:t>
            </a:r>
            <a:r>
              <a:rPr lang="en-US" sz="900" kern="1200" dirty="0" err="1">
                <a:solidFill>
                  <a:schemeClr val="tx1"/>
                </a:solidFill>
                <a:effectLst/>
                <a:latin typeface="Segoe UI Light" pitchFamily="34" charset="0"/>
                <a:ea typeface="+mn-ea"/>
                <a:cs typeface="+mn-cs"/>
              </a:rPr>
              <a:t>Instragram</a:t>
            </a:r>
            <a:r>
              <a:rPr lang="en-US" sz="900" kern="1200" dirty="0">
                <a:solidFill>
                  <a:schemeClr val="tx1"/>
                </a:solidFill>
                <a:effectLst/>
                <a:latin typeface="Segoe UI Light" pitchFamily="34" charset="0"/>
                <a:ea typeface="+mn-ea"/>
                <a:cs typeface="+mn-cs"/>
              </a:rPr>
              <a:t> API to find pictures based on </a:t>
            </a:r>
            <a:r>
              <a:rPr lang="en-US" sz="900" kern="1200" dirty="0" err="1">
                <a:solidFill>
                  <a:schemeClr val="tx1"/>
                </a:solidFill>
                <a:effectLst/>
                <a:latin typeface="Segoe UI Light" pitchFamily="34" charset="0"/>
                <a:ea typeface="+mn-ea"/>
                <a:cs typeface="+mn-cs"/>
              </a:rPr>
              <a:t>geolocation</a:t>
            </a:r>
            <a:r>
              <a:rPr lang="en-US" sz="900" kern="1200" dirty="0">
                <a:solidFill>
                  <a:schemeClr val="tx1"/>
                </a:solidFill>
                <a:effectLst/>
                <a:latin typeface="Segoe UI Light" pitchFamily="34" charset="0"/>
                <a:ea typeface="+mn-ea"/>
                <a:cs typeface="+mn-cs"/>
              </a:rPr>
              <a:t> could be called something like “</a:t>
            </a:r>
            <a:r>
              <a:rPr lang="en-US" sz="900" kern="1200" dirty="0" err="1">
                <a:solidFill>
                  <a:schemeClr val="tx1"/>
                </a:solidFill>
                <a:effectLst/>
                <a:latin typeface="Segoe UI Light" pitchFamily="34" charset="0"/>
                <a:ea typeface="+mn-ea"/>
                <a:cs typeface="+mn-cs"/>
              </a:rPr>
              <a:t>PhotoByYou</a:t>
            </a:r>
            <a:r>
              <a:rPr lang="en-US" sz="900" kern="1200" dirty="0">
                <a:solidFill>
                  <a:schemeClr val="tx1"/>
                </a:solidFill>
                <a:effectLst/>
                <a:latin typeface="Segoe UI Light" pitchFamily="34" charset="0"/>
                <a:ea typeface="+mn-ea"/>
                <a:cs typeface="+mn-cs"/>
              </a:rPr>
              <a:t>” where the tagline could be “</a:t>
            </a:r>
            <a:r>
              <a:rPr lang="en-US" sz="900" kern="1200" dirty="0" err="1">
                <a:solidFill>
                  <a:schemeClr val="tx1"/>
                </a:solidFill>
                <a:effectLst/>
                <a:latin typeface="Segoe UI Light" pitchFamily="34" charset="0"/>
                <a:ea typeface="+mn-ea"/>
                <a:cs typeface="+mn-cs"/>
              </a:rPr>
              <a:t>Instagram</a:t>
            </a:r>
            <a:r>
              <a:rPr lang="en-US" sz="900" kern="1200" dirty="0">
                <a:solidFill>
                  <a:schemeClr val="tx1"/>
                </a:solidFill>
                <a:effectLst/>
                <a:latin typeface="Segoe UI Light" pitchFamily="34" charset="0"/>
                <a:ea typeface="+mn-ea"/>
                <a:cs typeface="+mn-cs"/>
              </a:rPr>
              <a:t> Photos taken by you”. </a:t>
            </a:r>
            <a:r>
              <a:rPr lang="en-US" sz="900" kern="1200" dirty="0" err="1">
                <a:solidFill>
                  <a:schemeClr val="tx1"/>
                </a:solidFill>
                <a:effectLst/>
                <a:latin typeface="Segoe UI Light" pitchFamily="34" charset="0"/>
                <a:ea typeface="+mn-ea"/>
                <a:cs typeface="+mn-cs"/>
              </a:rPr>
              <a:t>Instagram’s</a:t>
            </a:r>
            <a:r>
              <a:rPr lang="en-US" sz="900" kern="1200" dirty="0">
                <a:solidFill>
                  <a:schemeClr val="tx1"/>
                </a:solidFill>
                <a:effectLst/>
                <a:latin typeface="Segoe UI Light" pitchFamily="34" charset="0"/>
                <a:ea typeface="+mn-ea"/>
                <a:cs typeface="+mn-cs"/>
              </a:rPr>
              <a:t> terms and conditions, </a:t>
            </a:r>
            <a:r>
              <a:rPr lang="en-US" sz="900" u="sng" kern="1200" dirty="0">
                <a:solidFill>
                  <a:schemeClr val="tx1"/>
                </a:solidFill>
                <a:effectLst/>
                <a:latin typeface="Segoe UI Light" pitchFamily="34" charset="0"/>
                <a:ea typeface="+mn-ea"/>
                <a:cs typeface="+mn-cs"/>
                <a:hlinkClick r:id="rId3"/>
              </a:rPr>
              <a:t>available here,</a:t>
            </a:r>
            <a:r>
              <a:rPr lang="en-US" sz="900" kern="1200" dirty="0">
                <a:solidFill>
                  <a:schemeClr val="tx1"/>
                </a:solidFill>
                <a:effectLst/>
                <a:latin typeface="Segoe UI Light" pitchFamily="34" charset="0"/>
                <a:ea typeface="+mn-ea"/>
                <a:cs typeface="+mn-cs"/>
              </a:rPr>
              <a:t> clearly forbids the use of their name or variations of it. </a:t>
            </a:r>
            <a:r>
              <a:rPr lang="en-US" sz="900" u="sng" kern="1200" dirty="0">
                <a:solidFill>
                  <a:schemeClr val="tx1"/>
                </a:solidFill>
                <a:effectLst/>
                <a:latin typeface="Segoe UI Light" pitchFamily="34" charset="0"/>
                <a:ea typeface="+mn-ea"/>
                <a:cs typeface="+mn-cs"/>
                <a:hlinkClick r:id="rId4"/>
              </a:rPr>
              <a:t>A complete list of best practices for working with API’s can be found here.</a:t>
            </a:r>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When working on a name, try to remember two simple tests. </a:t>
            </a:r>
          </a:p>
          <a:p>
            <a:pPr lvl="0"/>
            <a:r>
              <a:rPr lang="en-US" sz="900" kern="1200" dirty="0">
                <a:solidFill>
                  <a:schemeClr val="tx1"/>
                </a:solidFill>
                <a:effectLst/>
                <a:latin typeface="Segoe UI Light" pitchFamily="34" charset="0"/>
                <a:ea typeface="+mn-ea"/>
                <a:cs typeface="+mn-cs"/>
              </a:rPr>
              <a:t>Can it pronounced easily? If it doesn’t roll off the tongue, then it will be harder to share. </a:t>
            </a:r>
          </a:p>
          <a:p>
            <a:pPr lvl="0"/>
            <a:r>
              <a:rPr lang="en-US" sz="900" kern="1200" dirty="0">
                <a:solidFill>
                  <a:schemeClr val="tx1"/>
                </a:solidFill>
                <a:effectLst/>
                <a:latin typeface="Segoe UI Light" pitchFamily="34" charset="0"/>
                <a:ea typeface="+mn-ea"/>
                <a:cs typeface="+mn-cs"/>
              </a:rPr>
              <a:t>Can it be easily spelled? Although unusual or cute spellings can be overdone, I mean intriguing, they might result in missed organic traffic from internet searches.</a:t>
            </a:r>
          </a:p>
          <a:p>
            <a:r>
              <a:rPr lang="en-US" sz="900" b="1" u="sng" kern="1200" dirty="0">
                <a:solidFill>
                  <a:schemeClr val="tx1"/>
                </a:solidFill>
                <a:effectLst/>
                <a:latin typeface="Segoe UI Light" pitchFamily="34" charset="0"/>
                <a:ea typeface="+mn-ea"/>
                <a:cs typeface="+mn-cs"/>
              </a:rPr>
              <a:t>Naming Do’s</a:t>
            </a:r>
            <a:endParaRPr lang="en-US" sz="900" b="1" kern="1200" dirty="0">
              <a:solidFill>
                <a:schemeClr val="tx1"/>
              </a:solidFill>
              <a:effectLst/>
              <a:latin typeface="Segoe UI Light" pitchFamily="34" charset="0"/>
              <a:ea typeface="+mn-ea"/>
              <a:cs typeface="+mn-cs"/>
            </a:endParaRPr>
          </a:p>
          <a:p>
            <a:pPr lvl="0"/>
            <a:r>
              <a:rPr lang="en-US" sz="900" kern="1200" dirty="0">
                <a:solidFill>
                  <a:schemeClr val="tx1"/>
                </a:solidFill>
                <a:effectLst/>
                <a:latin typeface="Segoe UI Light" pitchFamily="34" charset="0"/>
                <a:ea typeface="+mn-ea"/>
                <a:cs typeface="+mn-cs"/>
              </a:rPr>
              <a:t>Hint. Give the user a clue what your application might do. You don’t have to hand them Colonel Mustard in the library with the candlestick, but users appreciate a clever name once they have made the connection.  </a:t>
            </a:r>
          </a:p>
          <a:p>
            <a:pPr lvl="0"/>
            <a:r>
              <a:rPr lang="en-US" sz="900" kern="1200" dirty="0">
                <a:solidFill>
                  <a:schemeClr val="tx1"/>
                </a:solidFill>
                <a:effectLst/>
                <a:latin typeface="Segoe UI Light" pitchFamily="34" charset="0"/>
                <a:ea typeface="+mn-ea"/>
                <a:cs typeface="+mn-cs"/>
              </a:rPr>
              <a:t>Keep it simple. Keep it short, concise, and if you feel it lacks detail, consider adding a tagline. For example: Vine – Make a scene. </a:t>
            </a:r>
          </a:p>
          <a:p>
            <a:pPr lvl="0"/>
            <a:r>
              <a:rPr lang="en-US" sz="900" kern="1200" dirty="0">
                <a:solidFill>
                  <a:schemeClr val="tx1"/>
                </a:solidFill>
                <a:effectLst/>
                <a:latin typeface="Segoe UI Light" pitchFamily="34" charset="0"/>
                <a:ea typeface="+mn-ea"/>
                <a:cs typeface="+mn-cs"/>
              </a:rPr>
              <a:t>Double check. Is that name available? The Windows Store requires all applications to have unique names. You will also want to check if an </a:t>
            </a:r>
            <a:r>
              <a:rPr lang="en-US" sz="900" kern="1200" dirty="0" err="1">
                <a:solidFill>
                  <a:schemeClr val="tx1"/>
                </a:solidFill>
                <a:effectLst/>
                <a:latin typeface="Segoe UI Light" pitchFamily="34" charset="0"/>
                <a:ea typeface="+mn-ea"/>
                <a:cs typeface="+mn-cs"/>
              </a:rPr>
              <a:t>url</a:t>
            </a:r>
            <a:r>
              <a:rPr lang="en-US" sz="900" kern="1200" dirty="0">
                <a:solidFill>
                  <a:schemeClr val="tx1"/>
                </a:solidFill>
                <a:effectLst/>
                <a:latin typeface="Segoe UI Light" pitchFamily="34" charset="0"/>
                <a:ea typeface="+mn-ea"/>
                <a:cs typeface="+mn-cs"/>
              </a:rPr>
              <a:t> is available in addition to all the social networking accounts any normal human being in the connected era could want.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6625603-C07A-4E4D-89FA-DFBC7136AB6F}" type="datetime1">
              <a:rPr lang="en-US" smtClean="0"/>
              <a:t>10/2/2016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284675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a:solidFill>
                  <a:schemeClr val="tx1"/>
                </a:solidFill>
                <a:effectLst/>
                <a:latin typeface="Segoe UI Light" pitchFamily="34" charset="0"/>
                <a:ea typeface="+mn-ea"/>
                <a:cs typeface="+mn-cs"/>
              </a:rPr>
              <a:t>Consider other languages. What are similar words in Latin, German, Spanish? Perhaps those words are more intriguing that the English counterparts. </a:t>
            </a:r>
          </a:p>
          <a:p>
            <a:pPr lvl="0"/>
            <a:r>
              <a:rPr lang="en-US" sz="900" kern="1200" dirty="0">
                <a:solidFill>
                  <a:schemeClr val="tx1"/>
                </a:solidFill>
                <a:effectLst/>
                <a:latin typeface="Segoe UI Light" pitchFamily="34" charset="0"/>
                <a:ea typeface="+mn-ea"/>
                <a:cs typeface="+mn-cs"/>
              </a:rPr>
              <a:t>Get physical. Sometimes doing something with your hands can help with brainstorming. Embrace the art of collage and grab a few magazines or papers, and pay homage to William S Burroughs by </a:t>
            </a:r>
            <a:r>
              <a:rPr lang="en-US" sz="900" u="sng" kern="1200" dirty="0">
                <a:solidFill>
                  <a:schemeClr val="tx1"/>
                </a:solidFill>
                <a:effectLst/>
                <a:latin typeface="Segoe UI Light" pitchFamily="34" charset="0"/>
                <a:ea typeface="+mn-ea"/>
                <a:cs typeface="+mn-cs"/>
                <a:hlinkClick r:id="rId3"/>
              </a:rPr>
              <a:t>utilizing the cut-up technique</a:t>
            </a:r>
            <a:r>
              <a:rPr lang="en-US" sz="900" kern="1200" dirty="0">
                <a:solidFill>
                  <a:schemeClr val="tx1"/>
                </a:solidFill>
                <a:effectLst/>
                <a:latin typeface="Segoe UI Light" pitchFamily="34" charset="0"/>
                <a:ea typeface="+mn-ea"/>
                <a:cs typeface="+mn-cs"/>
              </a:rPr>
              <a:t>. Or, grab that game of Scrabble that has lovingly been staring at you and see what new words you can come up with by tossing the tiles around.</a:t>
            </a:r>
          </a:p>
          <a:p>
            <a:pPr lvl="0"/>
            <a:r>
              <a:rPr lang="en-US" sz="900" kern="1200" dirty="0">
                <a:solidFill>
                  <a:schemeClr val="tx1"/>
                </a:solidFill>
                <a:effectLst/>
                <a:latin typeface="Segoe UI Light" pitchFamily="34" charset="0"/>
                <a:ea typeface="+mn-ea"/>
                <a:cs typeface="+mn-cs"/>
              </a:rPr>
              <a:t>Do the social challenge. Post an image or a </a:t>
            </a:r>
            <a:r>
              <a:rPr lang="en-US" sz="900" u="sng" kern="1200" dirty="0" err="1">
                <a:solidFill>
                  <a:schemeClr val="tx1"/>
                </a:solidFill>
                <a:effectLst/>
                <a:latin typeface="Segoe UI Light" pitchFamily="34" charset="0"/>
                <a:ea typeface="+mn-ea"/>
                <a:cs typeface="+mn-cs"/>
                <a:hlinkClick r:id="rId4"/>
              </a:rPr>
              <a:t>moodboard</a:t>
            </a:r>
            <a:r>
              <a:rPr lang="en-US" sz="900" kern="1200" dirty="0">
                <a:solidFill>
                  <a:schemeClr val="tx1"/>
                </a:solidFill>
                <a:effectLst/>
                <a:latin typeface="Segoe UI Light" pitchFamily="34" charset="0"/>
                <a:ea typeface="+mn-ea"/>
                <a:cs typeface="+mn-cs"/>
              </a:rPr>
              <a:t>  and ask your Twitter or Facebook community to start doing word associations or caption contests. Often popular culture references and terms can be discovered this way. </a:t>
            </a:r>
            <a:r>
              <a:rPr lang="en-US" sz="900" u="sng" kern="1200" dirty="0" err="1">
                <a:solidFill>
                  <a:schemeClr val="tx1"/>
                </a:solidFill>
                <a:effectLst/>
                <a:latin typeface="Segoe UI Light" pitchFamily="34" charset="0"/>
                <a:ea typeface="+mn-ea"/>
                <a:cs typeface="+mn-cs"/>
                <a:hlinkClick r:id="rId5"/>
              </a:rPr>
              <a:t>ImageSpark</a:t>
            </a:r>
            <a:r>
              <a:rPr lang="en-US" sz="900" kern="1200" dirty="0">
                <a:solidFill>
                  <a:schemeClr val="tx1"/>
                </a:solidFill>
                <a:effectLst/>
                <a:latin typeface="Segoe UI Light" pitchFamily="34" charset="0"/>
                <a:ea typeface="+mn-ea"/>
                <a:cs typeface="+mn-cs"/>
              </a:rPr>
              <a:t> is another great tool for putting together a visual </a:t>
            </a:r>
            <a:r>
              <a:rPr lang="en-US" sz="900" kern="1200" dirty="0" err="1">
                <a:solidFill>
                  <a:schemeClr val="tx1"/>
                </a:solidFill>
                <a:effectLst/>
                <a:latin typeface="Segoe UI Light" pitchFamily="34" charset="0"/>
                <a:ea typeface="+mn-ea"/>
                <a:cs typeface="+mn-cs"/>
              </a:rPr>
              <a:t>moodboard</a:t>
            </a:r>
            <a:r>
              <a:rPr lang="en-US" sz="900" kern="1200" dirty="0">
                <a:solidFill>
                  <a:schemeClr val="tx1"/>
                </a:solidFill>
                <a:effectLst/>
                <a:latin typeface="Segoe UI Light" pitchFamily="34" charset="0"/>
                <a:ea typeface="+mn-ea"/>
                <a:cs typeface="+mn-cs"/>
              </a:rPr>
              <a:t> designed to share.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6625603-C07A-4E4D-89FA-DFBC7136AB6F}" type="datetime1">
              <a:rPr lang="en-US" smtClean="0"/>
              <a:t>10/2/2016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7692686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pitchFamily="34" charset="0"/>
                <a:ea typeface="+mn-ea"/>
                <a:cs typeface="+mn-cs"/>
              </a:rPr>
              <a:t>Consult the Thesaurus</a:t>
            </a:r>
          </a:p>
          <a:p>
            <a:r>
              <a:rPr lang="en-US" sz="900" kern="1200" dirty="0">
                <a:solidFill>
                  <a:schemeClr val="tx1"/>
                </a:solidFill>
                <a:effectLst/>
                <a:latin typeface="Segoe UI Light" pitchFamily="34" charset="0"/>
                <a:ea typeface="+mn-ea"/>
                <a:cs typeface="+mn-cs"/>
              </a:rPr>
              <a:t>Several online tools exist that will help you visually map words that are similar such as the </a:t>
            </a:r>
            <a:r>
              <a:rPr lang="en-US" sz="900" u="sng" kern="1200" dirty="0">
                <a:solidFill>
                  <a:schemeClr val="tx1"/>
                </a:solidFill>
                <a:effectLst/>
                <a:latin typeface="Segoe UI Light" pitchFamily="34" charset="0"/>
                <a:ea typeface="+mn-ea"/>
                <a:cs typeface="+mn-cs"/>
                <a:hlinkClick r:id="rId3"/>
              </a:rPr>
              <a:t>Visual Thesaurus</a:t>
            </a:r>
            <a:r>
              <a:rPr lang="en-US" sz="900" kern="1200" dirty="0">
                <a:solidFill>
                  <a:schemeClr val="tx1"/>
                </a:solidFill>
                <a:effectLst/>
                <a:latin typeface="Segoe UI Light" pitchFamily="34" charset="0"/>
                <a:ea typeface="+mn-ea"/>
                <a:cs typeface="+mn-cs"/>
              </a:rPr>
              <a:t> or </a:t>
            </a:r>
            <a:r>
              <a:rPr lang="en-US" sz="900" u="sng" kern="1200" dirty="0" err="1">
                <a:solidFill>
                  <a:schemeClr val="tx1"/>
                </a:solidFill>
                <a:effectLst/>
                <a:latin typeface="Segoe UI Light" pitchFamily="34" charset="0"/>
                <a:ea typeface="+mn-ea"/>
                <a:cs typeface="+mn-cs"/>
                <a:hlinkClick r:id="rId4"/>
              </a:rPr>
              <a:t>WordStorm</a:t>
            </a:r>
            <a:r>
              <a:rPr lang="en-US" sz="900" kern="1200" dirty="0">
                <a:solidFill>
                  <a:schemeClr val="tx1"/>
                </a:solidFill>
                <a:effectLst/>
                <a:latin typeface="Segoe UI Light" pitchFamily="34" charset="0"/>
                <a:ea typeface="+mn-ea"/>
                <a:cs typeface="+mn-cs"/>
              </a:rPr>
              <a:t>. Explore a variety of words much quicker with node diagrams.</a:t>
            </a:r>
          </a:p>
          <a:p>
            <a:r>
              <a:rPr lang="en-US" sz="900" b="1" kern="1200" dirty="0">
                <a:solidFill>
                  <a:schemeClr val="tx1"/>
                </a:solidFill>
                <a:effectLst/>
                <a:latin typeface="Segoe UI Light" pitchFamily="34" charset="0"/>
                <a:ea typeface="+mn-ea"/>
                <a:cs typeface="+mn-cs"/>
              </a:rPr>
              <a:t>Embrace Popular Culture</a:t>
            </a:r>
          </a:p>
          <a:p>
            <a:r>
              <a:rPr lang="en-US" sz="900" kern="1200" dirty="0">
                <a:solidFill>
                  <a:schemeClr val="tx1"/>
                </a:solidFill>
                <a:effectLst/>
                <a:latin typeface="Segoe UI Light" pitchFamily="34" charset="0"/>
                <a:ea typeface="+mn-ea"/>
                <a:cs typeface="+mn-cs"/>
              </a:rPr>
              <a:t>New words are being created all the time, sayings and quotes that suddenly become a part of our language. Check out what popular culture can offer from sites like the </a:t>
            </a:r>
            <a:r>
              <a:rPr lang="en-US" sz="900" u="sng" kern="1200" dirty="0">
                <a:solidFill>
                  <a:schemeClr val="tx1"/>
                </a:solidFill>
                <a:effectLst/>
                <a:latin typeface="Segoe UI Light" pitchFamily="34" charset="0"/>
                <a:ea typeface="+mn-ea"/>
                <a:cs typeface="+mn-cs"/>
                <a:hlinkClick r:id="rId5"/>
              </a:rPr>
              <a:t>Urban Dictionary</a:t>
            </a:r>
            <a:r>
              <a:rPr lang="en-US" sz="900" kern="1200" dirty="0">
                <a:solidFill>
                  <a:schemeClr val="tx1"/>
                </a:solidFill>
                <a:effectLst/>
                <a:latin typeface="Segoe UI Light" pitchFamily="34" charset="0"/>
                <a:ea typeface="+mn-ea"/>
                <a:cs typeface="+mn-cs"/>
              </a:rPr>
              <a:t> or </a:t>
            </a:r>
            <a:r>
              <a:rPr lang="en-US" sz="900" u="sng" kern="1200" dirty="0">
                <a:solidFill>
                  <a:schemeClr val="tx1"/>
                </a:solidFill>
                <a:effectLst/>
                <a:latin typeface="Segoe UI Light" pitchFamily="34" charset="0"/>
                <a:ea typeface="+mn-ea"/>
                <a:cs typeface="+mn-cs"/>
                <a:hlinkClick r:id="rId6"/>
              </a:rPr>
              <a:t>Slang Vocabulary</a:t>
            </a:r>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Be Anything but Boring</a:t>
            </a:r>
          </a:p>
          <a:p>
            <a:r>
              <a:rPr lang="en-US" sz="900" kern="1200" dirty="0">
                <a:solidFill>
                  <a:schemeClr val="tx1"/>
                </a:solidFill>
                <a:effectLst/>
                <a:latin typeface="Segoe UI Light" pitchFamily="34" charset="0"/>
                <a:ea typeface="+mn-ea"/>
                <a:cs typeface="+mn-cs"/>
              </a:rPr>
              <a:t>Advice on how to avoid a boring name, along with pretty much everything else, can even be found on </a:t>
            </a:r>
            <a:r>
              <a:rPr lang="en-US" sz="900" kern="1200" dirty="0" err="1">
                <a:solidFill>
                  <a:schemeClr val="tx1"/>
                </a:solidFill>
                <a:effectLst/>
                <a:latin typeface="Segoe UI Light" pitchFamily="34" charset="0"/>
                <a:ea typeface="+mn-ea"/>
                <a:cs typeface="+mn-cs"/>
              </a:rPr>
              <a:t>Youtube</a:t>
            </a:r>
            <a:r>
              <a:rPr lang="en-US" sz="900" kern="1200" dirty="0">
                <a:solidFill>
                  <a:schemeClr val="tx1"/>
                </a:solidFill>
                <a:effectLst/>
                <a:latin typeface="Segoe UI Light" pitchFamily="34" charset="0"/>
                <a:ea typeface="+mn-ea"/>
                <a:cs typeface="+mn-cs"/>
              </a:rPr>
              <a:t>. Check out this video that includes some basic exercises and ideas to help you brainstorm a name that is anything but boring. </a:t>
            </a:r>
            <a:r>
              <a:rPr lang="en-US" sz="900" u="sng" kern="1200" dirty="0">
                <a:solidFill>
                  <a:schemeClr val="tx1"/>
                </a:solidFill>
                <a:effectLst/>
                <a:latin typeface="Segoe UI Light" pitchFamily="34" charset="0"/>
                <a:ea typeface="+mn-ea"/>
                <a:cs typeface="+mn-cs"/>
                <a:hlinkClick r:id="rId7"/>
              </a:rPr>
              <a:t>http://www.youtube.com/watch?v=VikO6sNiBnE#at=49</a:t>
            </a:r>
            <a:endParaRPr lang="en-US" sz="9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6625603-C07A-4E4D-89FA-DFBC7136AB6F}" type="datetime1">
              <a:rPr lang="en-US" smtClean="0"/>
              <a:t>10/2/2016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0066646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87C0922-ADDD-4381-A93F-4AD1B65BC618}" type="slidenum">
              <a:rPr lang="en-US" smtClean="0"/>
              <a:t>29</a:t>
            </a:fld>
            <a:endParaRPr lang="en-US"/>
          </a:p>
        </p:txBody>
      </p:sp>
    </p:spTree>
    <p:extLst>
      <p:ext uri="{BB962C8B-B14F-4D97-AF65-F5344CB8AC3E}">
        <p14:creationId xmlns:p14="http://schemas.microsoft.com/office/powerpoint/2010/main" val="35601449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pitchFamily="34" charset="0"/>
                <a:ea typeface="+mn-ea"/>
                <a:cs typeface="+mn-cs"/>
              </a:rPr>
              <a:t>How to Write a Good Description</a:t>
            </a:r>
          </a:p>
          <a:p>
            <a:r>
              <a:rPr lang="en-US" sz="900" kern="1200" dirty="0">
                <a:solidFill>
                  <a:schemeClr val="tx1"/>
                </a:solidFill>
                <a:effectLst/>
                <a:latin typeface="Segoe UI Light" pitchFamily="34" charset="0"/>
                <a:ea typeface="+mn-ea"/>
                <a:cs typeface="+mn-cs"/>
              </a:rPr>
              <a:t>Be default, only the first 3 or 4 lines of an application description is shown to the user. This is an opportunity to sell your application to the user. This description preview should clearly explain the intent of the application, as the rest of the description can be used to highlight features and confirm its value proposition. For a description, flowery language need not apply. </a:t>
            </a:r>
          </a:p>
          <a:p>
            <a:pPr lvl="0"/>
            <a:r>
              <a:rPr lang="en-US" sz="900" kern="1200" dirty="0">
                <a:solidFill>
                  <a:schemeClr val="tx1"/>
                </a:solidFill>
                <a:effectLst/>
                <a:latin typeface="Segoe UI Light" pitchFamily="34" charset="0"/>
                <a:ea typeface="+mn-ea"/>
                <a:cs typeface="+mn-cs"/>
              </a:rPr>
              <a:t>Consider starting with something that concisely describes the application </a:t>
            </a:r>
          </a:p>
          <a:p>
            <a:pPr lvl="0"/>
            <a:r>
              <a:rPr lang="en-US" sz="900" kern="1200" dirty="0">
                <a:solidFill>
                  <a:schemeClr val="tx1"/>
                </a:solidFill>
                <a:effectLst/>
                <a:latin typeface="Segoe UI Light" pitchFamily="34" charset="0"/>
                <a:ea typeface="+mn-ea"/>
                <a:cs typeface="+mn-cs"/>
              </a:rPr>
              <a:t>Include highlights or accomplishments. For example “Top 10 Free Game in the Windows Store”, or “10, 000 users love </a:t>
            </a:r>
            <a:r>
              <a:rPr lang="en-US" sz="900" kern="1200" dirty="0" err="1">
                <a:solidFill>
                  <a:schemeClr val="tx1"/>
                </a:solidFill>
                <a:effectLst/>
                <a:latin typeface="Segoe UI Light" pitchFamily="34" charset="0"/>
                <a:ea typeface="+mn-ea"/>
                <a:cs typeface="+mn-cs"/>
              </a:rPr>
              <a:t>AppName</a:t>
            </a:r>
            <a:r>
              <a:rPr lang="en-US" sz="900" kern="1200" dirty="0">
                <a:solidFill>
                  <a:schemeClr val="tx1"/>
                </a:solidFill>
                <a:effectLst/>
                <a:latin typeface="Segoe UI Light" pitchFamily="34" charset="0"/>
                <a:ea typeface="+mn-ea"/>
                <a:cs typeface="+mn-cs"/>
              </a:rPr>
              <a:t>”.</a:t>
            </a:r>
          </a:p>
          <a:p>
            <a:pPr lvl="0"/>
            <a:r>
              <a:rPr lang="en-US" sz="900" kern="1200" dirty="0">
                <a:solidFill>
                  <a:schemeClr val="tx1"/>
                </a:solidFill>
                <a:effectLst/>
                <a:latin typeface="Segoe UI Light" pitchFamily="34" charset="0"/>
                <a:ea typeface="+mn-ea"/>
                <a:cs typeface="+mn-cs"/>
              </a:rPr>
              <a:t>Tease. Suggest there is more to discover</a:t>
            </a:r>
          </a:p>
          <a:p>
            <a:pPr lvl="0"/>
            <a:r>
              <a:rPr lang="en-US" sz="900" kern="1200" dirty="0">
                <a:solidFill>
                  <a:schemeClr val="tx1"/>
                </a:solidFill>
                <a:effectLst/>
                <a:latin typeface="Segoe UI Light" pitchFamily="34" charset="0"/>
                <a:ea typeface="+mn-ea"/>
                <a:cs typeface="+mn-cs"/>
              </a:rPr>
              <a:t>Consider including complimentary reviews. If someone has given the application a positive review, why not include it in the description, as users will check the ratings and reviews.</a:t>
            </a:r>
          </a:p>
          <a:p>
            <a:pPr lvl="0"/>
            <a:r>
              <a:rPr lang="en-US" sz="900" kern="1200" dirty="0">
                <a:solidFill>
                  <a:schemeClr val="tx1"/>
                </a:solidFill>
                <a:effectLst/>
                <a:latin typeface="Segoe UI Light" pitchFamily="34" charset="0"/>
                <a:ea typeface="+mn-ea"/>
                <a:cs typeface="+mn-cs"/>
              </a:rPr>
              <a:t> Highlight the unique value proposition – why will this application make their life better, easier, more enjoyable?</a:t>
            </a:r>
          </a:p>
          <a:p>
            <a:pPr lvl="0"/>
            <a:r>
              <a:rPr lang="en-US" sz="900" kern="1200" dirty="0">
                <a:solidFill>
                  <a:schemeClr val="tx1"/>
                </a:solidFill>
                <a:effectLst/>
                <a:latin typeface="Segoe UI Light" pitchFamily="34" charset="0"/>
                <a:ea typeface="+mn-ea"/>
                <a:cs typeface="+mn-cs"/>
              </a:rPr>
              <a:t>Suggest what future iterations or versions might include to keep people interested and assure them the product will be actively supported and updated.</a:t>
            </a:r>
          </a:p>
          <a:p>
            <a:pPr lvl="0"/>
            <a:r>
              <a:rPr lang="en-US" sz="900" kern="1200" dirty="0">
                <a:solidFill>
                  <a:schemeClr val="tx1"/>
                </a:solidFill>
                <a:effectLst/>
                <a:latin typeface="Segoe UI Light" pitchFamily="34" charset="0"/>
                <a:ea typeface="+mn-ea"/>
                <a:cs typeface="+mn-cs"/>
              </a:rPr>
              <a:t>Include Keywords. Think about what your user might search for to find your application and see if you can naturally include those words into your description. Don’t force them into your description: it will show potentially causing distrust in the quality of your product. </a:t>
            </a:r>
          </a:p>
          <a:p>
            <a:pPr lvl="0"/>
            <a:r>
              <a:rPr lang="en-US" sz="900" kern="1200" dirty="0">
                <a:solidFill>
                  <a:schemeClr val="tx1"/>
                </a:solidFill>
                <a:effectLst/>
                <a:latin typeface="Segoe UI Light" pitchFamily="34" charset="0"/>
                <a:ea typeface="+mn-ea"/>
                <a:cs typeface="+mn-cs"/>
              </a:rPr>
              <a:t>Include the terms of use. For example if you are giving the user a preview by offering a trial mode, be kind and let them know how that works. </a:t>
            </a:r>
          </a:p>
          <a:p>
            <a:endParaRPr lang="en-US" sz="9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6625603-C07A-4E4D-89FA-DFBC7136AB6F}" type="datetime1">
              <a:rPr lang="en-US" smtClean="0"/>
              <a:t>10/2/2016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887143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Regardless of the application ecosystem, descriptions will have a character limit. For the Windows Store, descriptions have a limit of 10,000 characters. People tend to be skimmers, they will just scan the description, so be careful that you are not being unnecessarily verbose. Keep in mind that you have a section dedicated to features as well, so these don’t necessarily have to be woven into your description as a bullet list. If you are going to talk about features, remember that it is not always about you. Think about your user’s needs and interests and highlight features that address those.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6625603-C07A-4E4D-89FA-DFBC7136AB6F}" type="datetime1">
              <a:rPr lang="en-US" smtClean="0"/>
              <a:t>10/2/2016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5919216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87C0922-ADDD-4381-A93F-4AD1B65BC618}" type="slidenum">
              <a:rPr lang="en-US" smtClean="0"/>
              <a:t>32</a:t>
            </a:fld>
            <a:endParaRPr lang="en-US"/>
          </a:p>
        </p:txBody>
      </p:sp>
    </p:spTree>
    <p:extLst>
      <p:ext uri="{BB962C8B-B14F-4D97-AF65-F5344CB8AC3E}">
        <p14:creationId xmlns:p14="http://schemas.microsoft.com/office/powerpoint/2010/main" val="27920042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Icons can do a great job of instantly communicating the intent of your application, or what your application does.  In the context of the app store, the application icon will initially be listed amongst several other application icons, all rivals for the user’s attention.  It should be simple, symbolic and effective; overcomplicated icon design can reduce its effectiveness to convey meaning. </a:t>
            </a:r>
          </a:p>
          <a:p>
            <a:r>
              <a:rPr lang="en-US" sz="900" kern="1200" dirty="0">
                <a:solidFill>
                  <a:schemeClr val="tx1"/>
                </a:solidFill>
                <a:effectLst/>
                <a:latin typeface="Segoe UI Light" pitchFamily="34" charset="0"/>
                <a:ea typeface="+mn-ea"/>
                <a:cs typeface="+mn-cs"/>
              </a:rPr>
              <a:t>Well-designed icons should take into account the overall design theme of the application ecosystem. For example, an icon designed for the Windows Store might seem out of place in other application stores and vice versa.  The modern UI of Windows 8 focuses on content and typography – something many have categorized as flat design due to its lack of gradients, shadows, and general ornamentation. Icons that do not fit in with the overall OS aesthetic can be disconcerting.</a:t>
            </a:r>
          </a:p>
          <a:p>
            <a:r>
              <a:rPr lang="en-US" sz="900" kern="1200" dirty="0">
                <a:solidFill>
                  <a:schemeClr val="tx1"/>
                </a:solidFill>
                <a:effectLst/>
                <a:latin typeface="Segoe UI Light" pitchFamily="34" charset="0"/>
                <a:ea typeface="+mn-ea"/>
                <a:cs typeface="+mn-cs"/>
              </a:rPr>
              <a:t>Color also plays a big factor. Anything red can make a user feel unsettled, as it’s a color reserved for failure or urgency in applications. Alerts, warnings, and errors: all these tend to have red in them along with the inevitable exclamation point screaming at you to pay attention. Purple is often considered a difficult color to work with.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6625603-C07A-4E4D-89FA-DFBC7136AB6F}" type="datetime1">
              <a:rPr lang="en-US" smtClean="0"/>
              <a:t>10/2/2016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467149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87C0922-ADDD-4381-A93F-4AD1B65BC618}" type="slidenum">
              <a:rPr lang="en-US" smtClean="0"/>
              <a:t>8</a:t>
            </a:fld>
            <a:endParaRPr lang="en-US"/>
          </a:p>
        </p:txBody>
      </p:sp>
    </p:spTree>
    <p:extLst>
      <p:ext uri="{BB962C8B-B14F-4D97-AF65-F5344CB8AC3E}">
        <p14:creationId xmlns:p14="http://schemas.microsoft.com/office/powerpoint/2010/main" val="21448895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1" kern="1200" dirty="0">
                <a:solidFill>
                  <a:schemeClr val="tx1"/>
                </a:solidFill>
                <a:effectLst/>
                <a:latin typeface="Segoe UI Light" pitchFamily="34" charset="0"/>
                <a:ea typeface="+mn-ea"/>
                <a:cs typeface="+mn-cs"/>
              </a:rPr>
              <a:t>Design Crowd Sourcing</a:t>
            </a:r>
          </a:p>
          <a:p>
            <a:r>
              <a:rPr lang="en-US" sz="900" kern="1200" dirty="0">
                <a:solidFill>
                  <a:schemeClr val="tx1"/>
                </a:solidFill>
                <a:effectLst/>
                <a:latin typeface="Segoe UI Light" pitchFamily="34" charset="0"/>
                <a:ea typeface="+mn-ea"/>
                <a:cs typeface="+mn-cs"/>
              </a:rPr>
              <a:t>If you have no desire to tackle this part on your own, and don't really have access to a designer, you can easily get an icon created for you by a professional through various design crowdsourcing sites. Their business models might differ, but typically you write a brief for the project and a price. When writing a brief be sure to include what you are looking for, avoid jargon, include references, abuse adjectives, and list your dislikes as well.  Be specific: don’t ask for a car when you have a fully loaded Porsche 911 Turbo in slate grey in mind.  You can read a good article on how to get the most from </a:t>
            </a:r>
            <a:r>
              <a:rPr lang="en-US" sz="900" u="sng" kern="1200" dirty="0" err="1">
                <a:solidFill>
                  <a:schemeClr val="tx1"/>
                </a:solidFill>
                <a:effectLst/>
                <a:latin typeface="Segoe UI Light" pitchFamily="34" charset="0"/>
                <a:ea typeface="+mn-ea"/>
                <a:cs typeface="+mn-cs"/>
                <a:hlinkClick r:id="rId3"/>
              </a:rPr>
              <a:t>crowdsourced</a:t>
            </a:r>
            <a:r>
              <a:rPr lang="en-US" sz="900" u="sng" kern="1200" dirty="0">
                <a:solidFill>
                  <a:schemeClr val="tx1"/>
                </a:solidFill>
                <a:effectLst/>
                <a:latin typeface="Segoe UI Light" pitchFamily="34" charset="0"/>
                <a:ea typeface="+mn-ea"/>
                <a:cs typeface="+mn-cs"/>
                <a:hlinkClick r:id="rId3"/>
              </a:rPr>
              <a:t> design here.</a:t>
            </a:r>
            <a:r>
              <a:rPr lang="en-US" sz="900" kern="1200" dirty="0">
                <a:solidFill>
                  <a:schemeClr val="tx1"/>
                </a:solidFill>
                <a:effectLst/>
                <a:latin typeface="Segoe UI Light" pitchFamily="34" charset="0"/>
                <a:ea typeface="+mn-ea"/>
                <a:cs typeface="+mn-cs"/>
              </a:rPr>
              <a:t> </a:t>
            </a:r>
          </a:p>
          <a:p>
            <a:pPr lvl="0"/>
            <a:r>
              <a:rPr lang="en-US" sz="900" kern="1200" dirty="0">
                <a:solidFill>
                  <a:schemeClr val="tx1"/>
                </a:solidFill>
                <a:effectLst/>
                <a:latin typeface="Segoe UI Light" pitchFamily="34" charset="0"/>
                <a:ea typeface="+mn-ea"/>
                <a:cs typeface="+mn-cs"/>
              </a:rPr>
              <a:t>99 Designs </a:t>
            </a:r>
            <a:r>
              <a:rPr lang="en-US" sz="900" u="sng" kern="1200" dirty="0">
                <a:solidFill>
                  <a:schemeClr val="tx1"/>
                </a:solidFill>
                <a:effectLst/>
                <a:latin typeface="Segoe UI Light" pitchFamily="34" charset="0"/>
                <a:ea typeface="+mn-ea"/>
                <a:cs typeface="+mn-cs"/>
                <a:hlinkClick r:id="rId4"/>
              </a:rPr>
              <a:t>http://99designs.com/</a:t>
            </a:r>
            <a:endParaRPr lang="en-US" sz="900" kern="1200" dirty="0">
              <a:solidFill>
                <a:schemeClr val="tx1"/>
              </a:solidFill>
              <a:effectLst/>
              <a:latin typeface="Segoe UI Light" pitchFamily="34" charset="0"/>
              <a:ea typeface="+mn-ea"/>
              <a:cs typeface="+mn-cs"/>
            </a:endParaRPr>
          </a:p>
          <a:p>
            <a:pPr lvl="0"/>
            <a:r>
              <a:rPr lang="en-US" sz="900" kern="1200" dirty="0" err="1">
                <a:solidFill>
                  <a:schemeClr val="tx1"/>
                </a:solidFill>
                <a:effectLst/>
                <a:latin typeface="Segoe UI Light" pitchFamily="34" charset="0"/>
                <a:ea typeface="+mn-ea"/>
                <a:cs typeface="+mn-cs"/>
              </a:rPr>
              <a:t>CrowdSpring</a:t>
            </a:r>
            <a:r>
              <a:rPr lang="en-US" sz="900" kern="1200" dirty="0">
                <a:solidFill>
                  <a:schemeClr val="tx1"/>
                </a:solidFill>
                <a:effectLst/>
                <a:latin typeface="Segoe UI Light" pitchFamily="34" charset="0"/>
                <a:ea typeface="+mn-ea"/>
                <a:cs typeface="+mn-cs"/>
              </a:rPr>
              <a:t> </a:t>
            </a:r>
            <a:r>
              <a:rPr lang="en-US" sz="900" u="sng" kern="1200" dirty="0">
                <a:solidFill>
                  <a:schemeClr val="tx1"/>
                </a:solidFill>
                <a:effectLst/>
                <a:latin typeface="Segoe UI Light" pitchFamily="34" charset="0"/>
                <a:ea typeface="+mn-ea"/>
                <a:cs typeface="+mn-cs"/>
                <a:hlinkClick r:id="rId5"/>
              </a:rPr>
              <a:t>http://www.crowdspring.com/</a:t>
            </a:r>
            <a:endParaRPr lang="en-US" sz="900" kern="1200" dirty="0">
              <a:solidFill>
                <a:schemeClr val="tx1"/>
              </a:solidFill>
              <a:effectLst/>
              <a:latin typeface="Segoe UI Light" pitchFamily="34" charset="0"/>
              <a:ea typeface="+mn-ea"/>
              <a:cs typeface="+mn-cs"/>
            </a:endParaRPr>
          </a:p>
          <a:p>
            <a:pPr lvl="0"/>
            <a:r>
              <a:rPr lang="en-US" sz="900" kern="1200" dirty="0">
                <a:solidFill>
                  <a:schemeClr val="tx1"/>
                </a:solidFill>
                <a:effectLst/>
                <a:latin typeface="Segoe UI Light" pitchFamily="34" charset="0"/>
                <a:ea typeface="+mn-ea"/>
                <a:cs typeface="+mn-cs"/>
              </a:rPr>
              <a:t>Freelancer </a:t>
            </a:r>
            <a:r>
              <a:rPr lang="en-US" sz="900" u="sng" kern="1200" dirty="0">
                <a:solidFill>
                  <a:schemeClr val="tx1"/>
                </a:solidFill>
                <a:effectLst/>
                <a:latin typeface="Segoe UI Light" pitchFamily="34" charset="0"/>
                <a:ea typeface="+mn-ea"/>
                <a:cs typeface="+mn-cs"/>
                <a:hlinkClick r:id="rId6"/>
              </a:rPr>
              <a:t>http://www.freelancer.com/contest/</a:t>
            </a:r>
            <a:endParaRPr lang="en-US" sz="900" kern="1200" dirty="0">
              <a:solidFill>
                <a:schemeClr val="tx1"/>
              </a:solidFill>
              <a:effectLst/>
              <a:latin typeface="Segoe UI Light" pitchFamily="34" charset="0"/>
              <a:ea typeface="+mn-ea"/>
              <a:cs typeface="+mn-cs"/>
            </a:endParaRPr>
          </a:p>
          <a:p>
            <a:r>
              <a:rPr lang="en-US" sz="900" b="1" i="1" kern="1200" dirty="0">
                <a:solidFill>
                  <a:schemeClr val="tx1"/>
                </a:solidFill>
                <a:effectLst/>
                <a:latin typeface="Segoe UI Light" pitchFamily="34" charset="0"/>
                <a:ea typeface="+mn-ea"/>
                <a:cs typeface="+mn-cs"/>
              </a:rPr>
              <a:t>Tips for Icon Design</a:t>
            </a:r>
          </a:p>
          <a:p>
            <a:r>
              <a:rPr lang="en-US" sz="900" kern="1200" dirty="0">
                <a:solidFill>
                  <a:schemeClr val="tx1"/>
                </a:solidFill>
                <a:effectLst/>
                <a:latin typeface="Segoe UI Light" pitchFamily="34" charset="0"/>
                <a:ea typeface="+mn-ea"/>
                <a:cs typeface="+mn-cs"/>
              </a:rPr>
              <a:t>If you want to flex your own design skills, you can pick your favorite graphics program and go to town. Here are some tips for icon design:</a:t>
            </a:r>
          </a:p>
          <a:p>
            <a:pPr lvl="0"/>
            <a:r>
              <a:rPr lang="en-US" sz="900" kern="1200" dirty="0">
                <a:solidFill>
                  <a:schemeClr val="tx1"/>
                </a:solidFill>
                <a:effectLst/>
                <a:latin typeface="Segoe UI Light" pitchFamily="34" charset="0"/>
                <a:ea typeface="+mn-ea"/>
                <a:cs typeface="+mn-cs"/>
              </a:rPr>
              <a:t>Start large. It is easier to start with the bigger size and then resize down for the varying resolutions. </a:t>
            </a:r>
          </a:p>
          <a:p>
            <a:pPr lvl="0"/>
            <a:r>
              <a:rPr lang="en-US" sz="900" kern="1200" dirty="0">
                <a:solidFill>
                  <a:schemeClr val="tx1"/>
                </a:solidFill>
                <a:effectLst/>
                <a:latin typeface="Segoe UI Light" pitchFamily="34" charset="0"/>
                <a:ea typeface="+mn-ea"/>
                <a:cs typeface="+mn-cs"/>
              </a:rPr>
              <a:t>Be careful using text in your icons / logo – it may become very hard to read at smaller sizes. </a:t>
            </a:r>
          </a:p>
          <a:p>
            <a:pPr lvl="0"/>
            <a:r>
              <a:rPr lang="en-US" sz="900" kern="1200" dirty="0">
                <a:solidFill>
                  <a:schemeClr val="tx1"/>
                </a:solidFill>
                <a:effectLst/>
                <a:latin typeface="Segoe UI Light" pitchFamily="34" charset="0"/>
                <a:ea typeface="+mn-ea"/>
                <a:cs typeface="+mn-cs"/>
              </a:rPr>
              <a:t>Resize down and tweak. This will afford you the opportunity to polish the smaller sizes as scaling down proportionally may reduce the design fidelity on certain details. </a:t>
            </a:r>
          </a:p>
          <a:p>
            <a:pPr lvl="0"/>
            <a:r>
              <a:rPr lang="en-US" sz="900" kern="1200" dirty="0">
                <a:solidFill>
                  <a:schemeClr val="tx1"/>
                </a:solidFill>
                <a:effectLst/>
                <a:latin typeface="Segoe UI Light" pitchFamily="34" charset="0"/>
                <a:ea typeface="+mn-ea"/>
                <a:cs typeface="+mn-cs"/>
              </a:rPr>
              <a:t>Reduce the image size. There are many tools and approaches to do that</a:t>
            </a:r>
          </a:p>
          <a:p>
            <a:pPr lvl="1"/>
            <a:r>
              <a:rPr lang="en-US" sz="900" kern="1200" dirty="0">
                <a:solidFill>
                  <a:schemeClr val="tx1"/>
                </a:solidFill>
                <a:effectLst/>
                <a:latin typeface="Segoe UI Light" pitchFamily="34" charset="0"/>
                <a:ea typeface="+mn-ea"/>
                <a:cs typeface="+mn-cs"/>
              </a:rPr>
              <a:t> </a:t>
            </a:r>
            <a:r>
              <a:rPr lang="en-US" sz="900" u="sng" kern="1200" dirty="0">
                <a:solidFill>
                  <a:schemeClr val="tx1"/>
                </a:solidFill>
                <a:effectLst/>
                <a:latin typeface="Segoe UI Light" pitchFamily="34" charset="0"/>
                <a:ea typeface="+mn-ea"/>
                <a:cs typeface="+mn-cs"/>
                <a:hlinkClick r:id="rId7"/>
              </a:rPr>
              <a:t>http://trimage.org/</a:t>
            </a:r>
            <a:endParaRPr lang="en-US" sz="900" kern="1200" dirty="0">
              <a:solidFill>
                <a:schemeClr val="tx1"/>
              </a:solidFill>
              <a:effectLst/>
              <a:latin typeface="Segoe UI Light" pitchFamily="34" charset="0"/>
              <a:ea typeface="+mn-ea"/>
              <a:cs typeface="+mn-cs"/>
            </a:endParaRPr>
          </a:p>
          <a:p>
            <a:pPr lvl="1"/>
            <a:r>
              <a:rPr lang="en-US" sz="900" u="sng" kern="1200" dirty="0">
                <a:solidFill>
                  <a:schemeClr val="tx1"/>
                </a:solidFill>
                <a:effectLst/>
                <a:latin typeface="Segoe UI Light" pitchFamily="34" charset="0"/>
                <a:ea typeface="+mn-ea"/>
                <a:cs typeface="+mn-cs"/>
                <a:hlinkClick r:id="rId8"/>
              </a:rPr>
              <a:t>http://imageoptim.com/tweetbot.html</a:t>
            </a:r>
            <a:endParaRPr lang="en-US" sz="900" kern="1200" dirty="0">
              <a:solidFill>
                <a:schemeClr val="tx1"/>
              </a:solidFill>
              <a:effectLst/>
              <a:latin typeface="Segoe UI Light" pitchFamily="34" charset="0"/>
              <a:ea typeface="+mn-ea"/>
              <a:cs typeface="+mn-cs"/>
            </a:endParaRPr>
          </a:p>
          <a:p>
            <a:pPr lvl="1"/>
            <a:r>
              <a:rPr lang="en-US" sz="900" u="sng" kern="1200" dirty="0">
                <a:solidFill>
                  <a:schemeClr val="tx1"/>
                </a:solidFill>
                <a:effectLst/>
                <a:latin typeface="Segoe UI Light" pitchFamily="34" charset="0"/>
                <a:ea typeface="+mn-ea"/>
                <a:cs typeface="+mn-cs"/>
                <a:hlinkClick r:id="rId9"/>
              </a:rPr>
              <a:t>http://www.smashingmagazine.com/2009/07/15/clever-png-optimization-techniques/</a:t>
            </a:r>
            <a:endParaRPr lang="en-US" sz="900" kern="1200" dirty="0">
              <a:solidFill>
                <a:schemeClr val="tx1"/>
              </a:solidFill>
              <a:effectLst/>
              <a:latin typeface="Segoe UI Light" pitchFamily="34" charset="0"/>
              <a:ea typeface="+mn-ea"/>
              <a:cs typeface="+mn-cs"/>
            </a:endParaRPr>
          </a:p>
          <a:p>
            <a:pPr lvl="1"/>
            <a:r>
              <a:rPr lang="en-US" sz="900" u="sng" kern="1200" dirty="0">
                <a:solidFill>
                  <a:schemeClr val="tx1"/>
                </a:solidFill>
                <a:effectLst/>
                <a:latin typeface="Segoe UI Light" pitchFamily="34" charset="0"/>
                <a:ea typeface="+mn-ea"/>
                <a:cs typeface="+mn-cs"/>
                <a:hlinkClick r:id="rId10"/>
              </a:rPr>
              <a:t>http://tinypng.org/</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If you need a quick start and don’t want to start from scratch, considering using an icon font. These will provide a solid foundation for an icon, giving you the option to modify or tweak as you see fit. A list of icon fonts have been compiled that might do the job, or perhaps provide you with some ideas and inspiration. </a:t>
            </a:r>
          </a:p>
          <a:p>
            <a:r>
              <a:rPr lang="en-US" sz="900" b="1" i="1" kern="1200" dirty="0">
                <a:solidFill>
                  <a:schemeClr val="tx1"/>
                </a:solidFill>
                <a:effectLst/>
                <a:latin typeface="Segoe UI Light" pitchFamily="34" charset="0"/>
                <a:ea typeface="+mn-ea"/>
                <a:cs typeface="+mn-cs"/>
              </a:rPr>
              <a:t>Icon Design Resources</a:t>
            </a:r>
          </a:p>
          <a:p>
            <a:r>
              <a:rPr lang="en-US" sz="900" u="sng" kern="1200" dirty="0">
                <a:solidFill>
                  <a:schemeClr val="tx1"/>
                </a:solidFill>
                <a:effectLst/>
                <a:latin typeface="Segoe UI Light" pitchFamily="34" charset="0"/>
                <a:ea typeface="+mn-ea"/>
                <a:cs typeface="+mn-cs"/>
                <a:hlinkClick r:id="rId11"/>
              </a:rPr>
              <a:t>https://kippt.com/bitchwhocodes/icons</a:t>
            </a:r>
            <a:endParaRPr lang="en-US" sz="900" kern="1200" dirty="0">
              <a:solidFill>
                <a:schemeClr val="tx1"/>
              </a:solidFill>
              <a:effectLst/>
              <a:latin typeface="Segoe UI Light" pitchFamily="34" charset="0"/>
              <a:ea typeface="+mn-ea"/>
              <a:cs typeface="+mn-cs"/>
            </a:endParaRPr>
          </a:p>
          <a:p>
            <a:r>
              <a:rPr lang="en-US" sz="900" b="1" i="1" kern="1200" dirty="0">
                <a:solidFill>
                  <a:schemeClr val="tx1"/>
                </a:solidFill>
                <a:effectLst/>
                <a:latin typeface="Segoe UI Light" pitchFamily="34" charset="0"/>
                <a:ea typeface="+mn-ea"/>
                <a:cs typeface="+mn-cs"/>
              </a:rPr>
              <a:t>Creative Inspiration</a:t>
            </a:r>
          </a:p>
          <a:p>
            <a:r>
              <a:rPr lang="en-US" sz="900" u="sng" kern="1200" dirty="0">
                <a:solidFill>
                  <a:schemeClr val="tx1"/>
                </a:solidFill>
                <a:effectLst/>
                <a:latin typeface="Segoe UI Light" pitchFamily="34" charset="0"/>
                <a:ea typeface="+mn-ea"/>
                <a:cs typeface="+mn-cs"/>
                <a:hlinkClick r:id="rId12"/>
              </a:rPr>
              <a:t>https://kippt.com/bitchwhocodes/flatui</a:t>
            </a:r>
            <a:endParaRPr lang="en-US" sz="9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6625603-C07A-4E4D-89FA-DFBC7136AB6F}" type="datetime1">
              <a:rPr lang="en-US" smtClean="0"/>
              <a:t>10/2/2016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2268299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of great Iconography </a:t>
            </a:r>
          </a:p>
        </p:txBody>
      </p:sp>
      <p:sp>
        <p:nvSpPr>
          <p:cNvPr id="4" name="Slide Number Placeholder 3"/>
          <p:cNvSpPr>
            <a:spLocks noGrp="1"/>
          </p:cNvSpPr>
          <p:nvPr>
            <p:ph type="sldNum" sz="quarter" idx="10"/>
          </p:nvPr>
        </p:nvSpPr>
        <p:spPr/>
        <p:txBody>
          <a:bodyPr/>
          <a:lstStyle/>
          <a:p>
            <a:fld id="{F2896E00-CBB2-4F99-8D57-1CEA7A9D5597}" type="slidenum">
              <a:rPr lang="en-US" smtClean="0"/>
              <a:t>35</a:t>
            </a:fld>
            <a:endParaRPr lang="en-US"/>
          </a:p>
        </p:txBody>
      </p:sp>
    </p:spTree>
    <p:extLst>
      <p:ext uri="{BB962C8B-B14F-4D97-AF65-F5344CB8AC3E}">
        <p14:creationId xmlns:p14="http://schemas.microsoft.com/office/powerpoint/2010/main" val="38866495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87C0922-ADDD-4381-A93F-4AD1B65BC618}" type="slidenum">
              <a:rPr lang="en-US" smtClean="0"/>
              <a:t>36</a:t>
            </a:fld>
            <a:endParaRPr lang="en-US"/>
          </a:p>
        </p:txBody>
      </p:sp>
    </p:spTree>
    <p:extLst>
      <p:ext uri="{BB962C8B-B14F-4D97-AF65-F5344CB8AC3E}">
        <p14:creationId xmlns:p14="http://schemas.microsoft.com/office/powerpoint/2010/main" val="39537367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 Screenshots sets the user expectation for the application experience. If your first screenshot looks desolate and boring, the user will assume that is true of the entire application. It is important to pay attention to your first screen shot – many users might not stay long enough to browse your complete set of screenshots if the first one isn’t appealing enough.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6625603-C07A-4E4D-89FA-DFBC7136AB6F}" type="datetime1">
              <a:rPr lang="en-US" smtClean="0"/>
              <a:t>10/2/2016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7040663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Using an existing company or product name as part of your name is not just bad form, it could be in violation of their EULA or terms and conditions. Most often, this becomes an issue if the application is a clone of an already existing product or it uses data from an API. Most APIs have terms and conditions that that a developer must respect (ahem, adhere to) when using them. If you are considering using an API, read the terms and conditions prior to starting: they are almost always listed on the APIs developer site. </a:t>
            </a:r>
          </a:p>
          <a:p>
            <a:r>
              <a:rPr lang="en-US" sz="900" kern="1200" dirty="0">
                <a:solidFill>
                  <a:schemeClr val="tx1"/>
                </a:solidFill>
                <a:effectLst/>
                <a:latin typeface="Segoe UI Light" pitchFamily="34" charset="0"/>
                <a:ea typeface="+mn-ea"/>
                <a:cs typeface="+mn-cs"/>
              </a:rPr>
              <a:t>If you want to use the API or product name to signify to the user that this is an application built on top of it, then you are best to keep it in the tagline or the description. For example, an application that takes advantage of the </a:t>
            </a:r>
            <a:r>
              <a:rPr lang="en-US" sz="900" kern="1200" dirty="0" err="1">
                <a:solidFill>
                  <a:schemeClr val="tx1"/>
                </a:solidFill>
                <a:effectLst/>
                <a:latin typeface="Segoe UI Light" pitchFamily="34" charset="0"/>
                <a:ea typeface="+mn-ea"/>
                <a:cs typeface="+mn-cs"/>
              </a:rPr>
              <a:t>Instragram</a:t>
            </a:r>
            <a:r>
              <a:rPr lang="en-US" sz="900" kern="1200" dirty="0">
                <a:solidFill>
                  <a:schemeClr val="tx1"/>
                </a:solidFill>
                <a:effectLst/>
                <a:latin typeface="Segoe UI Light" pitchFamily="34" charset="0"/>
                <a:ea typeface="+mn-ea"/>
                <a:cs typeface="+mn-cs"/>
              </a:rPr>
              <a:t> API to find pictures based on </a:t>
            </a:r>
            <a:r>
              <a:rPr lang="en-US" sz="900" kern="1200" dirty="0" err="1">
                <a:solidFill>
                  <a:schemeClr val="tx1"/>
                </a:solidFill>
                <a:effectLst/>
                <a:latin typeface="Segoe UI Light" pitchFamily="34" charset="0"/>
                <a:ea typeface="+mn-ea"/>
                <a:cs typeface="+mn-cs"/>
              </a:rPr>
              <a:t>geolocation</a:t>
            </a:r>
            <a:r>
              <a:rPr lang="en-US" sz="900" kern="1200" dirty="0">
                <a:solidFill>
                  <a:schemeClr val="tx1"/>
                </a:solidFill>
                <a:effectLst/>
                <a:latin typeface="Segoe UI Light" pitchFamily="34" charset="0"/>
                <a:ea typeface="+mn-ea"/>
                <a:cs typeface="+mn-cs"/>
              </a:rPr>
              <a:t> could be called something like “</a:t>
            </a:r>
            <a:r>
              <a:rPr lang="en-US" sz="900" kern="1200" dirty="0" err="1">
                <a:solidFill>
                  <a:schemeClr val="tx1"/>
                </a:solidFill>
                <a:effectLst/>
                <a:latin typeface="Segoe UI Light" pitchFamily="34" charset="0"/>
                <a:ea typeface="+mn-ea"/>
                <a:cs typeface="+mn-cs"/>
              </a:rPr>
              <a:t>PhotoByYou</a:t>
            </a:r>
            <a:r>
              <a:rPr lang="en-US" sz="900" kern="1200" dirty="0">
                <a:solidFill>
                  <a:schemeClr val="tx1"/>
                </a:solidFill>
                <a:effectLst/>
                <a:latin typeface="Segoe UI Light" pitchFamily="34" charset="0"/>
                <a:ea typeface="+mn-ea"/>
                <a:cs typeface="+mn-cs"/>
              </a:rPr>
              <a:t>” where the tagline could be “</a:t>
            </a:r>
            <a:r>
              <a:rPr lang="en-US" sz="900" kern="1200" dirty="0" err="1">
                <a:solidFill>
                  <a:schemeClr val="tx1"/>
                </a:solidFill>
                <a:effectLst/>
                <a:latin typeface="Segoe UI Light" pitchFamily="34" charset="0"/>
                <a:ea typeface="+mn-ea"/>
                <a:cs typeface="+mn-cs"/>
              </a:rPr>
              <a:t>Instagram</a:t>
            </a:r>
            <a:r>
              <a:rPr lang="en-US" sz="900" kern="1200" dirty="0">
                <a:solidFill>
                  <a:schemeClr val="tx1"/>
                </a:solidFill>
                <a:effectLst/>
                <a:latin typeface="Segoe UI Light" pitchFamily="34" charset="0"/>
                <a:ea typeface="+mn-ea"/>
                <a:cs typeface="+mn-cs"/>
              </a:rPr>
              <a:t> Photos taken by you”. </a:t>
            </a:r>
            <a:r>
              <a:rPr lang="en-US" sz="900" kern="1200" dirty="0" err="1">
                <a:solidFill>
                  <a:schemeClr val="tx1"/>
                </a:solidFill>
                <a:effectLst/>
                <a:latin typeface="Segoe UI Light" pitchFamily="34" charset="0"/>
                <a:ea typeface="+mn-ea"/>
                <a:cs typeface="+mn-cs"/>
              </a:rPr>
              <a:t>Instagram’s</a:t>
            </a:r>
            <a:r>
              <a:rPr lang="en-US" sz="900" kern="1200" dirty="0">
                <a:solidFill>
                  <a:schemeClr val="tx1"/>
                </a:solidFill>
                <a:effectLst/>
                <a:latin typeface="Segoe UI Light" pitchFamily="34" charset="0"/>
                <a:ea typeface="+mn-ea"/>
                <a:cs typeface="+mn-cs"/>
              </a:rPr>
              <a:t> terms and conditions, </a:t>
            </a:r>
            <a:r>
              <a:rPr lang="en-US" sz="900" u="sng" kern="1200" dirty="0">
                <a:solidFill>
                  <a:schemeClr val="tx1"/>
                </a:solidFill>
                <a:effectLst/>
                <a:latin typeface="Segoe UI Light" pitchFamily="34" charset="0"/>
                <a:ea typeface="+mn-ea"/>
                <a:cs typeface="+mn-cs"/>
                <a:hlinkClick r:id="rId3"/>
              </a:rPr>
              <a:t>available here,</a:t>
            </a:r>
            <a:r>
              <a:rPr lang="en-US" sz="900" kern="1200" dirty="0">
                <a:solidFill>
                  <a:schemeClr val="tx1"/>
                </a:solidFill>
                <a:effectLst/>
                <a:latin typeface="Segoe UI Light" pitchFamily="34" charset="0"/>
                <a:ea typeface="+mn-ea"/>
                <a:cs typeface="+mn-cs"/>
              </a:rPr>
              <a:t> clearly forbids the use of their name or variations of it. </a:t>
            </a:r>
            <a:r>
              <a:rPr lang="en-US" sz="900" u="sng" kern="1200" dirty="0">
                <a:solidFill>
                  <a:schemeClr val="tx1"/>
                </a:solidFill>
                <a:effectLst/>
                <a:latin typeface="Segoe UI Light" pitchFamily="34" charset="0"/>
                <a:ea typeface="+mn-ea"/>
                <a:cs typeface="+mn-cs"/>
                <a:hlinkClick r:id="rId4"/>
              </a:rPr>
              <a:t>A complete list of best practices for working with API’s can be found here.</a:t>
            </a:r>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When working on a name, try to remember two simple tests. </a:t>
            </a:r>
          </a:p>
          <a:p>
            <a:pPr lvl="0"/>
            <a:r>
              <a:rPr lang="en-US" sz="900" kern="1200" dirty="0">
                <a:solidFill>
                  <a:schemeClr val="tx1"/>
                </a:solidFill>
                <a:effectLst/>
                <a:latin typeface="Segoe UI Light" pitchFamily="34" charset="0"/>
                <a:ea typeface="+mn-ea"/>
                <a:cs typeface="+mn-cs"/>
              </a:rPr>
              <a:t>Can it pronounced easily? If it doesn’t roll off the tongue, then it will be harder to share. </a:t>
            </a:r>
          </a:p>
          <a:p>
            <a:pPr lvl="0"/>
            <a:r>
              <a:rPr lang="en-US" sz="900" kern="1200" dirty="0">
                <a:solidFill>
                  <a:schemeClr val="tx1"/>
                </a:solidFill>
                <a:effectLst/>
                <a:latin typeface="Segoe UI Light" pitchFamily="34" charset="0"/>
                <a:ea typeface="+mn-ea"/>
                <a:cs typeface="+mn-cs"/>
              </a:rPr>
              <a:t>Can it be easily spelled? Although unusual or cute spellings can be overdone, I mean intriguing, they might result in missed organic traffic from internet searches.</a:t>
            </a:r>
          </a:p>
          <a:p>
            <a:r>
              <a:rPr lang="en-US" sz="900" b="1" u="sng" kern="1200" dirty="0">
                <a:solidFill>
                  <a:schemeClr val="tx1"/>
                </a:solidFill>
                <a:effectLst/>
                <a:latin typeface="Segoe UI Light" pitchFamily="34" charset="0"/>
                <a:ea typeface="+mn-ea"/>
                <a:cs typeface="+mn-cs"/>
              </a:rPr>
              <a:t>Naming Do’s</a:t>
            </a:r>
            <a:endParaRPr lang="en-US" sz="900" b="1" kern="1200" dirty="0">
              <a:solidFill>
                <a:schemeClr val="tx1"/>
              </a:solidFill>
              <a:effectLst/>
              <a:latin typeface="Segoe UI Light" pitchFamily="34" charset="0"/>
              <a:ea typeface="+mn-ea"/>
              <a:cs typeface="+mn-cs"/>
            </a:endParaRPr>
          </a:p>
          <a:p>
            <a:pPr lvl="0"/>
            <a:r>
              <a:rPr lang="en-US" sz="900" kern="1200" dirty="0">
                <a:solidFill>
                  <a:schemeClr val="tx1"/>
                </a:solidFill>
                <a:effectLst/>
                <a:latin typeface="Segoe UI Light" pitchFamily="34" charset="0"/>
                <a:ea typeface="+mn-ea"/>
                <a:cs typeface="+mn-cs"/>
              </a:rPr>
              <a:t>Hint. Give the user a clue what your application might do. You don’t have to hand them Colonel Mustard in the library with the candlestick, but users appreciate a clever name once they have made the connection.  </a:t>
            </a:r>
          </a:p>
          <a:p>
            <a:pPr lvl="0"/>
            <a:r>
              <a:rPr lang="en-US" sz="900" kern="1200" dirty="0">
                <a:solidFill>
                  <a:schemeClr val="tx1"/>
                </a:solidFill>
                <a:effectLst/>
                <a:latin typeface="Segoe UI Light" pitchFamily="34" charset="0"/>
                <a:ea typeface="+mn-ea"/>
                <a:cs typeface="+mn-cs"/>
              </a:rPr>
              <a:t>Keep it simple. Keep it short, concise, and if you feel it lacks detail, consider adding a tagline. For example: Vine – Make a scene. </a:t>
            </a:r>
          </a:p>
          <a:p>
            <a:pPr lvl="0"/>
            <a:r>
              <a:rPr lang="en-US" sz="900" kern="1200" dirty="0">
                <a:solidFill>
                  <a:schemeClr val="tx1"/>
                </a:solidFill>
                <a:effectLst/>
                <a:latin typeface="Segoe UI Light" pitchFamily="34" charset="0"/>
                <a:ea typeface="+mn-ea"/>
                <a:cs typeface="+mn-cs"/>
              </a:rPr>
              <a:t>Double check. Is that name available? The Windows Store requires all applications to have unique names. You will also want to check if an </a:t>
            </a:r>
            <a:r>
              <a:rPr lang="en-US" sz="900" kern="1200" dirty="0" err="1">
                <a:solidFill>
                  <a:schemeClr val="tx1"/>
                </a:solidFill>
                <a:effectLst/>
                <a:latin typeface="Segoe UI Light" pitchFamily="34" charset="0"/>
                <a:ea typeface="+mn-ea"/>
                <a:cs typeface="+mn-cs"/>
              </a:rPr>
              <a:t>url</a:t>
            </a:r>
            <a:r>
              <a:rPr lang="en-US" sz="900" kern="1200" dirty="0">
                <a:solidFill>
                  <a:schemeClr val="tx1"/>
                </a:solidFill>
                <a:effectLst/>
                <a:latin typeface="Segoe UI Light" pitchFamily="34" charset="0"/>
                <a:ea typeface="+mn-ea"/>
                <a:cs typeface="+mn-cs"/>
              </a:rPr>
              <a:t> is available in addition to all the social networking accounts any normal human being in the connected era could want.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6625603-C07A-4E4D-89FA-DFBC7136AB6F}" type="datetime1">
              <a:rPr lang="en-US" smtClean="0"/>
              <a:t>10/2/2016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6421618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87C0922-ADDD-4381-A93F-4AD1B65BC618}" type="slidenum">
              <a:rPr lang="en-US" smtClean="0"/>
              <a:t>39</a:t>
            </a:fld>
            <a:endParaRPr lang="en-US"/>
          </a:p>
        </p:txBody>
      </p:sp>
    </p:spTree>
    <p:extLst>
      <p:ext uri="{BB962C8B-B14F-4D97-AF65-F5344CB8AC3E}">
        <p14:creationId xmlns:p14="http://schemas.microsoft.com/office/powerpoint/2010/main" val="571847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A splash screen is displayed immediately after a user launches your application, and remains until the application is ready for interaction. After your icon, this will be the next visual introduction the user has to your application, even if they only see it momentarily. It is best to keep this image simple, with your logo centered and leaving plenty of white space.  A great example of this is the splash screen for Skype. It’s simple, has plenty of whitespace, uses the logo gives the user a sense of what to expect..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6625603-C07A-4E4D-89FA-DFBC7136AB6F}" type="datetime1">
              <a:rPr lang="en-US" smtClean="0"/>
              <a:t>10/2/2016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403240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t>
            </a:r>
          </a:p>
          <a:p>
            <a:endParaRPr lang="en-US" baseline="0" dirty="0"/>
          </a:p>
          <a:p>
            <a:r>
              <a:rPr lang="en-US" baseline="0" dirty="0"/>
              <a:t>GitHub </a:t>
            </a:r>
            <a:endParaRPr lang="en-US" dirty="0"/>
          </a:p>
          <a:p>
            <a:endParaRPr lang="en-US" dirty="0"/>
          </a:p>
          <a:p>
            <a:r>
              <a:rPr lang="en-US" dirty="0"/>
              <a:t>Unite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AUDIENCE</a:t>
            </a:r>
          </a:p>
          <a:p>
            <a:endParaRPr lang="en-US" dirty="0"/>
          </a:p>
          <a:p>
            <a:endParaRPr lang="en-US" dirty="0"/>
          </a:p>
          <a:p>
            <a:r>
              <a:rPr lang="en-US" dirty="0"/>
              <a:t>Now before we</a:t>
            </a:r>
            <a:r>
              <a:rPr lang="en-US" baseline="0" dirty="0"/>
              <a:t> get to that I wanted to talk to you I wanted to tell you a  little about myself and why I wanted to talk to you about this topic. As I mentioned before I’m an evangelist at Microsoft. Does anyone know what that is? It means that I get to play with cool technology and gamify almost anything I can get my hands on. As well as teaching others how to do the same. So everything I talk about will be released on my blog next week. And the base project for what I do is on </a:t>
            </a:r>
            <a:r>
              <a:rPr lang="en-US" baseline="0" dirty="0" err="1"/>
              <a:t>github</a:t>
            </a:r>
            <a:r>
              <a:rPr lang="en-US" baseline="0" dirty="0"/>
              <a:t>. I use that project as a simple Unity game. </a:t>
            </a:r>
          </a:p>
          <a:p>
            <a:endParaRPr lang="en-US" baseline="0" dirty="0"/>
          </a:p>
          <a:p>
            <a:r>
              <a:rPr lang="en-US" baseline="0" dirty="0"/>
              <a:t>I recently made a Kinect and Oculus integrated infinite runner. And after I completed it I wanted to release it into the store. But before I could I went to Unite Unity’s Dev conference in Boston.  I learned about there new analytics and ads systems. And how the pay off of using these </a:t>
            </a:r>
            <a:r>
              <a:rPr lang="en-US" baseline="0" dirty="0" err="1"/>
              <a:t>sytems</a:t>
            </a:r>
            <a:r>
              <a:rPr lang="en-US" baseline="0" dirty="0"/>
              <a:t> was so large with virtual no overhead. So that’s what I’m going to show you today.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F6A5E826-30C2-4207-9ADD-A04E337402D3}" type="slidenum">
              <a:rPr lang="en-US" smtClean="0"/>
              <a:pPr/>
              <a:t>41</a:t>
            </a:fld>
            <a:endParaRPr lang="en-US" dirty="0"/>
          </a:p>
        </p:txBody>
      </p:sp>
    </p:spTree>
    <p:extLst>
      <p:ext uri="{BB962C8B-B14F-4D97-AF65-F5344CB8AC3E}">
        <p14:creationId xmlns:p14="http://schemas.microsoft.com/office/powerpoint/2010/main" val="878038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12</a:t>
            </a:fld>
            <a:endParaRPr lang="en-US"/>
          </a:p>
        </p:txBody>
      </p:sp>
    </p:spTree>
    <p:extLst>
      <p:ext uri="{BB962C8B-B14F-4D97-AF65-F5344CB8AC3E}">
        <p14:creationId xmlns:p14="http://schemas.microsoft.com/office/powerpoint/2010/main" val="340332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Since your work is saved only in your browser, if you clear its saved data, then you'll lose your work! Not good. Remember to use that  </a:t>
            </a:r>
            <a:r>
              <a:rPr lang="en-US" sz="1200" b="1" i="0" kern="1200" dirty="0">
                <a:solidFill>
                  <a:schemeClr val="tx1"/>
                </a:solidFill>
                <a:effectLst/>
                <a:latin typeface="+mn-lt"/>
                <a:ea typeface="+mn-ea"/>
                <a:cs typeface="+mn-cs"/>
              </a:rPr>
              <a:t>Archive</a:t>
            </a:r>
            <a:r>
              <a:rPr lang="en-US" sz="1200" b="0" i="0" kern="1200" dirty="0">
                <a:solidFill>
                  <a:schemeClr val="tx1"/>
                </a:solidFill>
                <a:effectLst/>
                <a:latin typeface="+mn-lt"/>
                <a:ea typeface="+mn-ea"/>
                <a:cs typeface="+mn-cs"/>
              </a:rPr>
              <a:t> button often. You can also publish individual stories to files using the  menu on each story in the story list. Both archive and story files can always be re-imported into Twine.</a:t>
            </a:r>
          </a:p>
          <a:p>
            <a:r>
              <a:rPr lang="en-US" sz="1200" b="0" i="0" kern="1200" dirty="0">
                <a:solidFill>
                  <a:schemeClr val="tx1"/>
                </a:solidFill>
                <a:effectLst/>
                <a:latin typeface="+mn-lt"/>
                <a:ea typeface="+mn-ea"/>
                <a:cs typeface="+mn-cs"/>
              </a:rPr>
              <a:t>Secondly, </a:t>
            </a:r>
            <a:r>
              <a:rPr lang="en-US" sz="1200" b="1" i="0" kern="1200" dirty="0">
                <a:solidFill>
                  <a:schemeClr val="tx1"/>
                </a:solidFill>
                <a:effectLst/>
                <a:latin typeface="+mn-lt"/>
                <a:ea typeface="+mn-ea"/>
                <a:cs typeface="+mn-cs"/>
              </a:rPr>
              <a:t>anyone who can use this browser can see and make changes to your work</a:t>
            </a:r>
            <a:r>
              <a:rPr lang="en-US" sz="1200" b="0" i="0" kern="1200" dirty="0">
                <a:solidFill>
                  <a:schemeClr val="tx1"/>
                </a:solidFill>
                <a:effectLst/>
                <a:latin typeface="+mn-lt"/>
                <a:ea typeface="+mn-ea"/>
                <a:cs typeface="+mn-cs"/>
              </a:rPr>
              <a:t>. So if you've got a nosy kid brother, look into setting up a separate profile for yourself.</a:t>
            </a:r>
          </a:p>
          <a:p>
            <a:r>
              <a:rPr lang="en-US" sz="1200" b="0" i="0" kern="1200" dirty="0">
                <a:solidFill>
                  <a:schemeClr val="tx1"/>
                </a:solidFill>
                <a:effectLst/>
                <a:latin typeface="+mn-lt"/>
                <a:ea typeface="+mn-ea"/>
                <a:cs typeface="+mn-cs"/>
              </a:rPr>
              <a:t>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Depression Quest – gamer gate </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13</a:t>
            </a:fld>
            <a:endParaRPr lang="en-US"/>
          </a:p>
        </p:txBody>
      </p:sp>
    </p:spTree>
    <p:extLst>
      <p:ext uri="{BB962C8B-B14F-4D97-AF65-F5344CB8AC3E}">
        <p14:creationId xmlns:p14="http://schemas.microsoft.com/office/powerpoint/2010/main" val="3854799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Branches</a:t>
            </a:r>
          </a:p>
          <a:p>
            <a:r>
              <a:rPr lang="en-US" dirty="0"/>
              <a:t>Adding Images</a:t>
            </a:r>
          </a:p>
          <a:p>
            <a:r>
              <a:rPr lang="en-US" dirty="0"/>
              <a:t>Creating Variables</a:t>
            </a:r>
          </a:p>
          <a:p>
            <a:r>
              <a:rPr lang="en-US" dirty="0"/>
              <a:t>Checking Conditionals</a:t>
            </a:r>
          </a:p>
          <a:p>
            <a:r>
              <a:rPr lang="en-US" dirty="0"/>
              <a:t>Embedding Passages in other Passages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img</a:t>
            </a:r>
            <a:r>
              <a:rPr lang="en-US" sz="1200" b="0" i="0" kern="1200" dirty="0">
                <a:solidFill>
                  <a:schemeClr val="tx1"/>
                </a:solidFill>
                <a:effectLst/>
                <a:latin typeface="+mn-lt"/>
                <a:ea typeface="+mn-ea"/>
                <a:cs typeface="+mn-cs"/>
              </a:rPr>
              <a:t>[NAME OF PICTURE]] (the picture should be in the same folder you're building the HTML version of your story in).</a:t>
            </a:r>
          </a:p>
          <a:p>
            <a:r>
              <a:rPr lang="en-US" sz="1200" b="0" i="0" kern="1200" dirty="0">
                <a:solidFill>
                  <a:schemeClr val="tx1"/>
                </a:solidFill>
                <a:effectLst/>
                <a:latin typeface="+mn-lt"/>
                <a:ea typeface="+mn-ea"/>
                <a:cs typeface="+mn-cs"/>
              </a:rPr>
              <a:t>&lt;&lt;silently&gt;&gt;</a:t>
            </a:r>
          </a:p>
          <a:p>
            <a:r>
              <a:rPr lang="en-US" sz="1200" b="0" i="0" kern="1200" dirty="0">
                <a:solidFill>
                  <a:schemeClr val="tx1"/>
                </a:solidFill>
                <a:effectLst/>
                <a:latin typeface="+mn-lt"/>
                <a:ea typeface="+mn-ea"/>
                <a:cs typeface="+mn-cs"/>
              </a:rPr>
              <a:t>&lt;&lt;set $variable1 = “no”&gt;&gt;</a:t>
            </a:r>
          </a:p>
          <a:p>
            <a:r>
              <a:rPr lang="en-US" sz="1200" b="0" i="0" kern="1200" dirty="0">
                <a:solidFill>
                  <a:schemeClr val="tx1"/>
                </a:solidFill>
                <a:effectLst/>
                <a:latin typeface="+mn-lt"/>
                <a:ea typeface="+mn-ea"/>
                <a:cs typeface="+mn-cs"/>
              </a:rPr>
              <a:t>&lt;&lt;set $variable2 = 0&gt;&gt;</a:t>
            </a:r>
          </a:p>
          <a:p>
            <a:r>
              <a:rPr lang="en-US" sz="1200" b="0" i="0" kern="1200" dirty="0">
                <a:solidFill>
                  <a:schemeClr val="tx1"/>
                </a:solidFill>
                <a:effectLst/>
                <a:latin typeface="+mn-lt"/>
                <a:ea typeface="+mn-ea"/>
                <a:cs typeface="+mn-cs"/>
              </a:rPr>
              <a:t>&lt;&lt;</a:t>
            </a:r>
            <a:r>
              <a:rPr lang="en-US" sz="1200" b="0" i="0" kern="1200" dirty="0" err="1">
                <a:solidFill>
                  <a:schemeClr val="tx1"/>
                </a:solidFill>
                <a:effectLst/>
                <a:latin typeface="+mn-lt"/>
                <a:ea typeface="+mn-ea"/>
                <a:cs typeface="+mn-cs"/>
              </a:rPr>
              <a:t>endsilently</a:t>
            </a:r>
            <a:r>
              <a:rPr lang="en-US" sz="1200" b="0" i="0" kern="1200" dirty="0">
                <a:solidFill>
                  <a:schemeClr val="tx1"/>
                </a:solidFill>
                <a:effectLst/>
                <a:latin typeface="+mn-lt"/>
                <a:ea typeface="+mn-ea"/>
                <a:cs typeface="+mn-cs"/>
              </a:rPr>
              <a:t>&gt;&gt;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&lt;&lt;if $variable1 </a:t>
            </a:r>
            <a:r>
              <a:rPr lang="en-US" sz="1200" b="0" i="0" kern="1200" dirty="0" err="1">
                <a:solidFill>
                  <a:schemeClr val="tx1"/>
                </a:solidFill>
                <a:effectLst/>
                <a:latin typeface="+mn-lt"/>
                <a:ea typeface="+mn-ea"/>
                <a:cs typeface="+mn-cs"/>
              </a:rPr>
              <a:t>eq</a:t>
            </a:r>
            <a:r>
              <a:rPr lang="en-US" sz="1200" b="0" i="0" kern="1200" dirty="0">
                <a:solidFill>
                  <a:schemeClr val="tx1"/>
                </a:solidFill>
                <a:effectLst/>
                <a:latin typeface="+mn-lt"/>
                <a:ea typeface="+mn-ea"/>
                <a:cs typeface="+mn-cs"/>
              </a:rPr>
              <a:t> “yes”&gt;&gt; Some text here yay</a:t>
            </a:r>
          </a:p>
          <a:p>
            <a:r>
              <a:rPr lang="en-US" sz="1200" b="0" i="0" kern="1200" dirty="0">
                <a:solidFill>
                  <a:schemeClr val="tx1"/>
                </a:solidFill>
                <a:effectLst/>
                <a:latin typeface="+mn-lt"/>
                <a:ea typeface="+mn-ea"/>
                <a:cs typeface="+mn-cs"/>
              </a:rPr>
              <a:t>&lt;&lt;else&gt;&gt;Other text instead &lt;&lt;endif&gt;&gt; </a:t>
            </a:r>
            <a:r>
              <a:rPr lang="en-US" sz="1200" b="0" i="0" kern="1200" dirty="0" err="1">
                <a:solidFill>
                  <a:schemeClr val="tx1"/>
                </a:solidFill>
                <a:effectLst/>
                <a:latin typeface="+mn-lt"/>
                <a:ea typeface="+mn-ea"/>
                <a:cs typeface="+mn-cs"/>
              </a:rPr>
              <a:t>gte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lt</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&lt;&lt;display ‘</a:t>
            </a:r>
            <a:r>
              <a:rPr lang="en-US" sz="1200" b="0" i="0" kern="1200" dirty="0" err="1">
                <a:solidFill>
                  <a:schemeClr val="tx1"/>
                </a:solidFill>
                <a:effectLst/>
                <a:latin typeface="+mn-lt"/>
                <a:ea typeface="+mn-ea"/>
                <a:cs typeface="+mn-cs"/>
              </a:rPr>
              <a:t>PassageName</a:t>
            </a:r>
            <a:r>
              <a:rPr lang="en-US" sz="1200" b="0" i="0" kern="1200" dirty="0">
                <a:solidFill>
                  <a:schemeClr val="tx1"/>
                </a:solidFill>
                <a:effectLst/>
                <a:latin typeface="+mn-lt"/>
                <a:ea typeface="+mn-ea"/>
                <a:cs typeface="+mn-cs"/>
              </a:rPr>
              <a:t>’&gt;&gt;</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14</a:t>
            </a:fld>
            <a:endParaRPr lang="en-US"/>
          </a:p>
        </p:txBody>
      </p:sp>
    </p:spTree>
    <p:extLst>
      <p:ext uri="{BB962C8B-B14F-4D97-AF65-F5344CB8AC3E}">
        <p14:creationId xmlns:p14="http://schemas.microsoft.com/office/powerpoint/2010/main" val="2171268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15</a:t>
            </a:fld>
            <a:endParaRPr lang="en-US"/>
          </a:p>
        </p:txBody>
      </p:sp>
    </p:spTree>
    <p:extLst>
      <p:ext uri="{BB962C8B-B14F-4D97-AF65-F5344CB8AC3E}">
        <p14:creationId xmlns:p14="http://schemas.microsoft.com/office/powerpoint/2010/main" val="1324793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layout = level</a:t>
            </a:r>
          </a:p>
        </p:txBody>
      </p:sp>
      <p:sp>
        <p:nvSpPr>
          <p:cNvPr id="4" name="Slide Number Placeholder 3"/>
          <p:cNvSpPr>
            <a:spLocks noGrp="1"/>
          </p:cNvSpPr>
          <p:nvPr>
            <p:ph type="sldNum" sz="quarter" idx="10"/>
          </p:nvPr>
        </p:nvSpPr>
        <p:spPr/>
        <p:txBody>
          <a:bodyPr/>
          <a:lstStyle/>
          <a:p>
            <a:fld id="{5EE2CF44-2B13-41B4-A334-1CDF534EEBBF}" type="slidenum">
              <a:rPr lang="en-US" smtClean="0"/>
              <a:t>18</a:t>
            </a:fld>
            <a:endParaRPr lang="en-US"/>
          </a:p>
        </p:txBody>
      </p:sp>
    </p:spTree>
    <p:extLst>
      <p:ext uri="{BB962C8B-B14F-4D97-AF65-F5344CB8AC3E}">
        <p14:creationId xmlns:p14="http://schemas.microsoft.com/office/powerpoint/2010/main" val="1332954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22</a:t>
            </a:fld>
            <a:endParaRPr lang="en-US"/>
          </a:p>
        </p:txBody>
      </p:sp>
    </p:spTree>
    <p:extLst>
      <p:ext uri="{BB962C8B-B14F-4D97-AF65-F5344CB8AC3E}">
        <p14:creationId xmlns:p14="http://schemas.microsoft.com/office/powerpoint/2010/main" val="3062804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87C0922-ADDD-4381-A93F-4AD1B65BC618}" type="slidenum">
              <a:rPr lang="en-US" smtClean="0"/>
              <a:t>23</a:t>
            </a:fld>
            <a:endParaRPr lang="en-US"/>
          </a:p>
        </p:txBody>
      </p:sp>
    </p:spTree>
    <p:extLst>
      <p:ext uri="{BB962C8B-B14F-4D97-AF65-F5344CB8AC3E}">
        <p14:creationId xmlns:p14="http://schemas.microsoft.com/office/powerpoint/2010/main" val="231098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solidFill>
            <a:schemeClr val="accent1"/>
          </a:solidFill>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96945CC-2FF7-448A-BE41-D2D5171763AA}" type="datetimeFigureOut">
              <a:rPr lang="en-US" smtClean="0"/>
              <a:t>10/2/2016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965715-80F7-4330-8600-1F6E6CAB9CA1}" type="slidenum">
              <a:rPr lang="en-US" smtClean="0"/>
              <a:t>‹#›</a:t>
            </a:fld>
            <a:endParaRPr lang="en-US"/>
          </a:p>
        </p:txBody>
      </p:sp>
      <p:sp>
        <p:nvSpPr>
          <p:cNvPr id="8" name="Rectangle 7"/>
          <p:cNvSpPr/>
          <p:nvPr userDrawn="1"/>
        </p:nvSpPr>
        <p:spPr bwMode="gray">
          <a:xfrm>
            <a:off x="0" y="2825016"/>
            <a:ext cx="12188952" cy="318093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bwMode="black">
          <a:xfrm>
            <a:off x="0" y="3075709"/>
            <a:ext cx="12188952" cy="26392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4852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solidFill>
            <a:schemeClr val="accent1"/>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7CC0096-1860-4642-9CD2-0079EA5E7CD1}" type="datetimeFigureOut">
              <a:rPr lang="en-US" smtClean="0"/>
              <a:pPr/>
              <a:t>10/2/2016</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57463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solidFill>
            <a:schemeClr val="accent1"/>
          </a:solidFill>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Edit Master text styles</a:t>
            </a:r>
          </a:p>
        </p:txBody>
      </p:sp>
      <p:sp>
        <p:nvSpPr>
          <p:cNvPr id="4" name="Date Placeholder 3"/>
          <p:cNvSpPr>
            <a:spLocks noGrp="1"/>
          </p:cNvSpPr>
          <p:nvPr>
            <p:ph type="dt" sz="half" idx="10"/>
          </p:nvPr>
        </p:nvSpPr>
        <p:spPr/>
        <p:txBody>
          <a:bodyPr/>
          <a:lstStyle/>
          <a:p>
            <a:fld id="{37CC0096-1860-4642-9CD2-0079EA5E7CD1}" type="datetimeFigureOut">
              <a:rPr lang="en-US" smtClean="0"/>
              <a:pPr/>
              <a:t>10/2/2016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1227505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Edit Master text styles</a:t>
            </a:r>
          </a:p>
        </p:txBody>
      </p:sp>
      <p:sp>
        <p:nvSpPr>
          <p:cNvPr id="2" name="Date Placeholder 1"/>
          <p:cNvSpPr>
            <a:spLocks noGrp="1"/>
          </p:cNvSpPr>
          <p:nvPr>
            <p:ph type="dt" sz="half" idx="10"/>
          </p:nvPr>
        </p:nvSpPr>
        <p:spPr/>
        <p:txBody>
          <a:bodyPr/>
          <a:lstStyle/>
          <a:p>
            <a:fld id="{37CC0096-1860-4642-9CD2-0079EA5E7CD1}" type="datetimeFigureOut">
              <a:rPr lang="en-US" smtClean="0"/>
              <a:pPr/>
              <a:t>10/2/2016</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9634773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10/2/2016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903774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10/2/2016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4606108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56941" y="289513"/>
            <a:ext cx="11476044" cy="898109"/>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56940" y="1187621"/>
            <a:ext cx="11476045" cy="1987197"/>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42" indent="0">
              <a:buNone/>
              <a:defRPr/>
            </a:lvl3pPr>
            <a:lvl4pPr marL="448285" indent="0">
              <a:buNone/>
              <a:defRPr/>
            </a:lvl4pPr>
            <a:lvl5pPr marL="67242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26648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6987741"/>
      </p:ext>
    </p:extLst>
  </p:cSld>
  <p:clrMapOvr>
    <a:masterClrMapping/>
  </p:clrMapOvr>
  <p:transition spd="slow">
    <p:push/>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6939" y="2084173"/>
            <a:ext cx="11476044" cy="1796217"/>
          </a:xfrm>
          <a:noFill/>
        </p:spPr>
        <p:txBody>
          <a:bodyPr tIns="91440" bIns="91440" anchor="t" anchorCtr="0"/>
          <a:lstStyle>
            <a:lvl1pPr>
              <a:defRPr sz="862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3217011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6940" y="1189177"/>
            <a:ext cx="11476045" cy="2052030"/>
          </a:xfrm>
        </p:spPr>
        <p:txBody>
          <a:bodyPr wrap="square">
            <a:spAutoFit/>
          </a:bodyPr>
          <a:lstStyle>
            <a:lvl1pPr>
              <a:defRPr>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98517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455" y="2084173"/>
            <a:ext cx="11475214" cy="1796217"/>
          </a:xfrm>
          <a:noFill/>
        </p:spPr>
        <p:txBody>
          <a:bodyPr tIns="91440" bIns="91440" anchor="t" anchorCtr="0"/>
          <a:lstStyle>
            <a:lvl1pPr>
              <a:defRPr sz="862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6634889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chemeClr val="accent1"/>
          </a:solidFill>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t>10/2/2016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8829159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56940" y="1189177"/>
            <a:ext cx="11476045"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42" indent="0">
              <a:buNone/>
              <a:defRPr/>
            </a:lvl3pPr>
            <a:lvl4pPr marL="448285" indent="0">
              <a:buNone/>
              <a:defRPr/>
            </a:lvl4pPr>
            <a:lvl5pPr marL="67242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738700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10/2/2016</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9696214"/>
      </p:ext>
    </p:extLst>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tx1"/>
        </a:solidFill>
        <a:effectLst/>
      </p:bgPr>
    </p:bg>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solidFill>
            <a:schemeClr val="accent1"/>
          </a:solidFill>
          <a:ln>
            <a:headEnd/>
            <a:tailEnd/>
          </a:ln>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7" name="Title 6"/>
          <p:cNvSpPr>
            <a:spLocks noGrp="1"/>
          </p:cNvSpPr>
          <p:nvPr>
            <p:ph type="title"/>
          </p:nvPr>
        </p:nvSpPr>
        <p:spPr/>
        <p:txBody>
          <a:bodyPr/>
          <a:lstStyle/>
          <a:p>
            <a:r>
              <a:rPr lang="en-US"/>
              <a:t>Click to edit Master title style</a:t>
            </a:r>
          </a:p>
        </p:txBody>
      </p:sp>
      <p:sp>
        <p:nvSpPr>
          <p:cNvPr id="8" name="Date Placeholder 7"/>
          <p:cNvSpPr>
            <a:spLocks noGrp="1"/>
          </p:cNvSpPr>
          <p:nvPr>
            <p:ph type="dt" sz="half" idx="10"/>
          </p:nvPr>
        </p:nvSpPr>
        <p:spPr/>
        <p:txBody>
          <a:bodyPr/>
          <a:lstStyle/>
          <a:p>
            <a:fld id="{37CC0096-1860-4642-9CD2-0079EA5E7CD1}" type="datetimeFigureOut">
              <a:rPr lang="en-US" smtClean="0"/>
              <a:pPr/>
              <a:t>10/2/2016</a:t>
            </a:fld>
            <a:endParaRPr lang="en-US"/>
          </a:p>
        </p:txBody>
      </p:sp>
      <p:sp>
        <p:nvSpPr>
          <p:cNvPr id="9" name="Footer Placeholder 8"/>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6344124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tx1"/>
        </a:solidFill>
        <a:effectLst/>
      </p:bgPr>
    </p:bg>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chemeClr val="accent1"/>
          </a:solidFill>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87415" y="2222287"/>
            <a:ext cx="5194583" cy="3638764"/>
          </a:xfrm>
        </p:spPr>
        <p:txBody>
          <a:bodyPr>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37CC0096-1860-4642-9CD2-0079EA5E7CD1}" type="datetimeFigureOut">
              <a:rPr lang="en-US" smtClean="0"/>
              <a:t>10/2/2016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909375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tx1"/>
        </a:solidFill>
        <a:effectLst/>
      </p:bgPr>
    </p:bg>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chemeClr val="accent1"/>
          </a:solidFill>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CC0096-1860-4642-9CD2-0079EA5E7CD1}" type="datetimeFigureOut">
              <a:rPr lang="en-US" smtClean="0"/>
              <a:t>10/2/2016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039626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1"/>
        </a:solidFill>
        <a:effectLst/>
      </p:bgPr>
    </p:bg>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chemeClr val="accent1"/>
          </a:solidFill>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CC0096-1860-4642-9CD2-0079EA5E7CD1}" type="datetimeFigureOut">
              <a:rPr lang="en-US" smtClean="0"/>
              <a:t>10/2/2016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942999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CC0096-1860-4642-9CD2-0079EA5E7CD1}" type="datetimeFigureOut">
              <a:rPr lang="en-US" smtClean="0"/>
              <a:t>10/2/2016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087365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tx1"/>
        </a:solidFill>
        <a:effectLst/>
      </p:bgPr>
    </p:bg>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solidFill>
            <a:schemeClr val="accent1"/>
          </a:solidFill>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Date Placeholder 4"/>
          <p:cNvSpPr>
            <a:spLocks noGrp="1"/>
          </p:cNvSpPr>
          <p:nvPr>
            <p:ph type="dt" sz="half" idx="10"/>
          </p:nvPr>
        </p:nvSpPr>
        <p:spPr/>
        <p:txBody>
          <a:bodyPr/>
          <a:lstStyle/>
          <a:p>
            <a:fld id="{37CC0096-1860-4642-9CD2-0079EA5E7CD1}" type="datetimeFigureOut">
              <a:rPr lang="en-US" smtClean="0"/>
              <a:t>10/2/2016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457786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3885810" y="6041362"/>
            <a:ext cx="976879" cy="365125"/>
          </a:xfrm>
        </p:spPr>
        <p:txBody>
          <a:bodyPr/>
          <a:lstStyle/>
          <a:p>
            <a:fld id="{37CC0096-1860-4642-9CD2-0079EA5E7CD1}" type="datetimeFigureOut">
              <a:rPr lang="en-US" smtClean="0"/>
              <a:t>10/2/2016</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E31375A4-56A4-47D6-9801-1991572033F7}" type="slidenum">
              <a:rPr lang="en-US" smtClean="0"/>
              <a:t>‹#›</a:t>
            </a:fld>
            <a:endParaRPr lang="en-US"/>
          </a:p>
        </p:txBody>
      </p:sp>
      <p:sp>
        <p:nvSpPr>
          <p:cNvPr id="8" name="Rectangle 7" descr="An empty placeholder to add an image. Click on the placeholder and select the image that you wish to add."/>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Tree>
    <p:extLst>
      <p:ext uri="{BB962C8B-B14F-4D97-AF65-F5344CB8AC3E}">
        <p14:creationId xmlns:p14="http://schemas.microsoft.com/office/powerpoint/2010/main" val="1171582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37CC0096-1860-4642-9CD2-0079EA5E7CD1}" type="datetimeFigureOut">
              <a:rPr lang="en-US" smtClean="0"/>
              <a:pPr/>
              <a:t>10/2/2016</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2683887718"/>
      </p:ext>
    </p:extLst>
  </p:cSld>
  <p:clrMap bg1="dk1" tx1="lt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656" r:id="rId21"/>
    <p:sldLayoutId id="2147483672" r:id="rId22"/>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bg2"/>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bg2"/>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bg2"/>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bg2"/>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bg2"/>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 Id="rId9" Type="http://schemas.openxmlformats.org/officeDocument/2006/relationships/image" Target="../media/image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3.jpg"/><Relationship Id="rId2" Type="http://schemas.openxmlformats.org/officeDocument/2006/relationships/notesSlide" Target="../notesSlides/notesSlide21.xml"/><Relationship Id="rId1" Type="http://schemas.openxmlformats.org/officeDocument/2006/relationships/slideLayout" Target="../slideLayouts/slideLayout19.xml"/><Relationship Id="rId6" Type="http://schemas.openxmlformats.org/officeDocument/2006/relationships/image" Target="../media/image32.jpg"/><Relationship Id="rId5" Type="http://schemas.openxmlformats.org/officeDocument/2006/relationships/image" Target="../media/image31.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hyperlink" Target="http://kaharri.com/" TargetMode="External"/><Relationship Id="rId7"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github.com/KatVHarris/" TargetMode="External"/><Relationship Id="rId5" Type="http://schemas.openxmlformats.org/officeDocument/2006/relationships/image" Target="../media/image34.jpeg"/><Relationship Id="rId4" Type="http://schemas.openxmlformats.org/officeDocument/2006/relationships/hyperlink" Target="mailto:kaharri@Microsoft.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hyperlink" Target="https://dribbble.com/" TargetMode="External"/><Relationship Id="rId2" Type="http://schemas.openxmlformats.org/officeDocument/2006/relationships/hyperlink" Target="http://videogamena.me/"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chemeClr val="bg1"/>
                </a:solidFill>
              </a:rPr>
              <a:t>Gaming without Code</a:t>
            </a:r>
            <a:endParaRPr dirty="0">
              <a:solidFill>
                <a:schemeClr val="bg1"/>
              </a:solidFill>
            </a:endParaRPr>
          </a:p>
        </p:txBody>
      </p:sp>
      <p:sp>
        <p:nvSpPr>
          <p:cNvPr id="3" name="Subtitle 2"/>
          <p:cNvSpPr>
            <a:spLocks noGrp="1"/>
          </p:cNvSpPr>
          <p:nvPr>
            <p:ph type="subTitle" idx="1"/>
          </p:nvPr>
        </p:nvSpPr>
        <p:spPr>
          <a:xfrm>
            <a:off x="810001" y="4495800"/>
            <a:ext cx="10572000" cy="1220021"/>
          </a:xfrm>
        </p:spPr>
        <p:txBody>
          <a:bodyPr>
            <a:normAutofit/>
          </a:bodyPr>
          <a:lstStyle/>
          <a:p>
            <a:r>
              <a:rPr lang="en-US" sz="2800" dirty="0">
                <a:solidFill>
                  <a:schemeClr val="bg2"/>
                </a:solidFill>
              </a:rPr>
              <a:t>Kat Harris</a:t>
            </a:r>
          </a:p>
          <a:p>
            <a:r>
              <a:rPr lang="en-US" sz="2800" dirty="0">
                <a:solidFill>
                  <a:schemeClr val="bg2"/>
                </a:solidFill>
              </a:rPr>
              <a:t>@</a:t>
            </a:r>
            <a:r>
              <a:rPr lang="en-US" sz="2800" dirty="0" err="1">
                <a:solidFill>
                  <a:schemeClr val="bg2"/>
                </a:solidFill>
              </a:rPr>
              <a:t>KatVHarris</a:t>
            </a:r>
            <a:endParaRPr lang="en-US" sz="2800" dirty="0">
              <a:solidFill>
                <a:schemeClr val="bg2"/>
              </a:solidFill>
            </a:endParaRPr>
          </a:p>
          <a:p>
            <a:endParaRPr dirty="0"/>
          </a:p>
        </p:txBody>
      </p:sp>
    </p:spTree>
    <p:extLst>
      <p:ext uri="{BB962C8B-B14F-4D97-AF65-F5344CB8AC3E}">
        <p14:creationId xmlns:p14="http://schemas.microsoft.com/office/powerpoint/2010/main" val="242453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Start</a:t>
            </a:r>
          </a:p>
        </p:txBody>
      </p:sp>
      <p:grpSp>
        <p:nvGrpSpPr>
          <p:cNvPr id="8" name="Group 7"/>
          <p:cNvGrpSpPr/>
          <p:nvPr/>
        </p:nvGrpSpPr>
        <p:grpSpPr>
          <a:xfrm>
            <a:off x="381000" y="2255874"/>
            <a:ext cx="5304950" cy="4023017"/>
            <a:chOff x="4446530" y="1618127"/>
            <a:chExt cx="3643941" cy="2333451"/>
          </a:xfrm>
        </p:grpSpPr>
        <p:sp>
          <p:nvSpPr>
            <p:cNvPr id="9" name="Rectangle 8"/>
            <p:cNvSpPr/>
            <p:nvPr/>
          </p:nvSpPr>
          <p:spPr>
            <a:xfrm>
              <a:off x="4446530" y="1618127"/>
              <a:ext cx="3643941" cy="381498"/>
            </a:xfrm>
            <a:prstGeom prst="rect">
              <a:avLst/>
            </a:prstGeom>
            <a:solidFill>
              <a:schemeClr val="tx2"/>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t" anchorCtr="0"/>
            <a:lstStyle/>
            <a:p>
              <a:r>
                <a:rPr lang="en-US" sz="1600" dirty="0">
                  <a:solidFill>
                    <a:schemeClr val="tx1"/>
                  </a:solidFill>
                </a:rPr>
                <a:t>Concept</a:t>
              </a:r>
            </a:p>
          </p:txBody>
        </p:sp>
        <p:sp>
          <p:nvSpPr>
            <p:cNvPr id="10" name="Rectangle 9"/>
            <p:cNvSpPr/>
            <p:nvPr/>
          </p:nvSpPr>
          <p:spPr>
            <a:xfrm>
              <a:off x="4446530" y="1999625"/>
              <a:ext cx="3643941" cy="1951953"/>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r"/>
              <a:r>
                <a:rPr lang="en-US" dirty="0">
                  <a:solidFill>
                    <a:schemeClr val="tx2"/>
                  </a:solidFill>
                </a:rPr>
                <a:t>Features</a:t>
              </a:r>
            </a:p>
            <a:p>
              <a:pPr algn="r"/>
              <a:r>
                <a:rPr lang="en-US" dirty="0">
                  <a:solidFill>
                    <a:schemeClr val="tx2"/>
                  </a:solidFill>
                </a:rPr>
                <a:t>Functions</a:t>
              </a:r>
            </a:p>
            <a:p>
              <a:pPr algn="r"/>
              <a:r>
                <a:rPr lang="en-US" dirty="0">
                  <a:solidFill>
                    <a:schemeClr val="tx2"/>
                  </a:solidFill>
                </a:rPr>
                <a:t>How</a:t>
              </a:r>
            </a:p>
            <a:p>
              <a:pPr algn="r"/>
              <a:r>
                <a:rPr lang="en-US" dirty="0">
                  <a:solidFill>
                    <a:schemeClr val="tx2"/>
                  </a:solidFill>
                </a:rPr>
                <a:t>What</a:t>
              </a:r>
            </a:p>
          </p:txBody>
        </p:sp>
      </p:gr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5045" y="3099219"/>
            <a:ext cx="3041196" cy="2887598"/>
          </a:xfrm>
          <a:prstGeom prst="rect">
            <a:avLst/>
          </a:prstGeom>
        </p:spPr>
      </p:pic>
      <p:grpSp>
        <p:nvGrpSpPr>
          <p:cNvPr id="25" name="Group 24"/>
          <p:cNvGrpSpPr/>
          <p:nvPr/>
        </p:nvGrpSpPr>
        <p:grpSpPr>
          <a:xfrm>
            <a:off x="6324600" y="2247675"/>
            <a:ext cx="5303520" cy="4023360"/>
            <a:chOff x="4446530" y="1618127"/>
            <a:chExt cx="3643941" cy="2333451"/>
          </a:xfrm>
        </p:grpSpPr>
        <p:sp>
          <p:nvSpPr>
            <p:cNvPr id="26" name="Rectangle 25"/>
            <p:cNvSpPr/>
            <p:nvPr/>
          </p:nvSpPr>
          <p:spPr>
            <a:xfrm>
              <a:off x="4446530" y="1618127"/>
              <a:ext cx="3643941" cy="381498"/>
            </a:xfrm>
            <a:prstGeom prst="rect">
              <a:avLst/>
            </a:prstGeom>
            <a:solidFill>
              <a:schemeClr val="tx2"/>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t" anchorCtr="0"/>
            <a:lstStyle/>
            <a:p>
              <a:r>
                <a:rPr lang="en-US" sz="1600" dirty="0">
                  <a:solidFill>
                    <a:schemeClr val="tx1"/>
                  </a:solidFill>
                </a:rPr>
                <a:t>Organize</a:t>
              </a:r>
            </a:p>
          </p:txBody>
        </p:sp>
        <p:sp>
          <p:nvSpPr>
            <p:cNvPr id="27" name="Rectangle 26"/>
            <p:cNvSpPr/>
            <p:nvPr/>
          </p:nvSpPr>
          <p:spPr>
            <a:xfrm>
              <a:off x="4446530" y="1999625"/>
              <a:ext cx="3643941" cy="1951953"/>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gr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84023" y="3256614"/>
            <a:ext cx="3122354" cy="2020104"/>
          </a:xfrm>
          <a:prstGeom prst="rect">
            <a:avLst/>
          </a:prstGeom>
        </p:spPr>
      </p:pic>
      <p:sp>
        <p:nvSpPr>
          <p:cNvPr id="28" name="TextBox 27"/>
          <p:cNvSpPr txBox="1"/>
          <p:nvPr/>
        </p:nvSpPr>
        <p:spPr>
          <a:xfrm>
            <a:off x="10165800" y="2857629"/>
            <a:ext cx="1414367" cy="871008"/>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tx2"/>
                </a:solidFill>
              </a:rPr>
              <a:t>UX</a:t>
            </a:r>
          </a:p>
          <a:p>
            <a:pPr>
              <a:lnSpc>
                <a:spcPct val="90000"/>
              </a:lnSpc>
              <a:spcAft>
                <a:spcPts val="600"/>
              </a:spcAft>
            </a:pPr>
            <a:r>
              <a:rPr lang="en-US" dirty="0">
                <a:solidFill>
                  <a:schemeClr val="tx2"/>
                </a:solidFill>
              </a:rPr>
              <a:t>Flow</a:t>
            </a:r>
          </a:p>
        </p:txBody>
      </p:sp>
    </p:spTree>
    <p:extLst>
      <p:ext uri="{BB962C8B-B14F-4D97-AF65-F5344CB8AC3E}">
        <p14:creationId xmlns:p14="http://schemas.microsoft.com/office/powerpoint/2010/main" val="1677035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750"/>
                            </p:stCondLst>
                            <p:childTnLst>
                              <p:par>
                                <p:cTn id="9" presetID="10" presetClass="entr" presetSubtype="0" fill="hold" nodeType="afterEffect">
                                  <p:stCondLst>
                                    <p:cond delay="25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Start</a:t>
            </a:r>
          </a:p>
        </p:txBody>
      </p:sp>
      <p:grpSp>
        <p:nvGrpSpPr>
          <p:cNvPr id="7" name="Group 6"/>
          <p:cNvGrpSpPr/>
          <p:nvPr/>
        </p:nvGrpSpPr>
        <p:grpSpPr>
          <a:xfrm>
            <a:off x="381000" y="2303647"/>
            <a:ext cx="5304950" cy="4023017"/>
            <a:chOff x="4446530" y="1618127"/>
            <a:chExt cx="3643941" cy="2333451"/>
          </a:xfrm>
        </p:grpSpPr>
        <p:sp>
          <p:nvSpPr>
            <p:cNvPr id="8" name="Rectangle 7"/>
            <p:cNvSpPr/>
            <p:nvPr/>
          </p:nvSpPr>
          <p:spPr>
            <a:xfrm>
              <a:off x="4446530" y="1618127"/>
              <a:ext cx="3643941" cy="381498"/>
            </a:xfrm>
            <a:prstGeom prst="rect">
              <a:avLst/>
            </a:prstGeom>
            <a:solidFill>
              <a:schemeClr val="tx2"/>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t" anchorCtr="0"/>
            <a:lstStyle/>
            <a:p>
              <a:r>
                <a:rPr lang="en-US" sz="1600" dirty="0">
                  <a:solidFill>
                    <a:schemeClr val="tx1"/>
                  </a:solidFill>
                </a:rPr>
                <a:t>Interaction Story</a:t>
              </a:r>
            </a:p>
          </p:txBody>
        </p:sp>
        <p:sp>
          <p:nvSpPr>
            <p:cNvPr id="9" name="Rectangle 8"/>
            <p:cNvSpPr/>
            <p:nvPr/>
          </p:nvSpPr>
          <p:spPr>
            <a:xfrm>
              <a:off x="4446530" y="1999625"/>
              <a:ext cx="3643941" cy="1951953"/>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r"/>
              <a:endParaRPr lang="en-US" dirty="0">
                <a:solidFill>
                  <a:schemeClr val="tx2"/>
                </a:solidFill>
              </a:endParaRPr>
            </a:p>
          </p:txBody>
        </p:sp>
      </p:gr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456" y="3009707"/>
            <a:ext cx="4630038" cy="2329732"/>
          </a:xfrm>
          <a:prstGeom prst="rect">
            <a:avLst/>
          </a:prstGeom>
        </p:spPr>
      </p:pic>
      <p:grpSp>
        <p:nvGrpSpPr>
          <p:cNvPr id="11" name="Group 10"/>
          <p:cNvGrpSpPr/>
          <p:nvPr/>
        </p:nvGrpSpPr>
        <p:grpSpPr>
          <a:xfrm>
            <a:off x="6477000" y="2303647"/>
            <a:ext cx="5304950" cy="4023017"/>
            <a:chOff x="4446530" y="1618127"/>
            <a:chExt cx="3643941" cy="2333451"/>
          </a:xfrm>
        </p:grpSpPr>
        <p:sp>
          <p:nvSpPr>
            <p:cNvPr id="12" name="Rectangle 11"/>
            <p:cNvSpPr/>
            <p:nvPr/>
          </p:nvSpPr>
          <p:spPr>
            <a:xfrm>
              <a:off x="4446530" y="1618127"/>
              <a:ext cx="3643941" cy="381498"/>
            </a:xfrm>
            <a:prstGeom prst="rect">
              <a:avLst/>
            </a:prstGeom>
            <a:solidFill>
              <a:schemeClr val="tx2"/>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t" anchorCtr="0"/>
            <a:lstStyle/>
            <a:p>
              <a:r>
                <a:rPr lang="en-US" sz="1600" dirty="0">
                  <a:solidFill>
                    <a:schemeClr val="tx1"/>
                  </a:solidFill>
                </a:rPr>
                <a:t>Visuals</a:t>
              </a:r>
            </a:p>
          </p:txBody>
        </p:sp>
        <p:sp>
          <p:nvSpPr>
            <p:cNvPr id="13" name="Rectangle 12"/>
            <p:cNvSpPr/>
            <p:nvPr/>
          </p:nvSpPr>
          <p:spPr>
            <a:xfrm>
              <a:off x="4446530" y="1999625"/>
              <a:ext cx="3643941" cy="1951953"/>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r"/>
              <a:endParaRPr lang="en-US" dirty="0">
                <a:solidFill>
                  <a:schemeClr val="tx2"/>
                </a:solidFill>
              </a:endParaRPr>
            </a:p>
          </p:txBody>
        </p:sp>
      </p:grpSp>
      <p:pic>
        <p:nvPicPr>
          <p:cNvPr id="3" name="Picture 2"/>
          <p:cNvPicPr>
            <a:picLocks noChangeAspect="1"/>
          </p:cNvPicPr>
          <p:nvPr/>
        </p:nvPicPr>
        <p:blipFill>
          <a:blip r:embed="rId3"/>
          <a:stretch>
            <a:fillRect/>
          </a:stretch>
        </p:blipFill>
        <p:spPr>
          <a:xfrm>
            <a:off x="6477000" y="3222072"/>
            <a:ext cx="2551246" cy="1905001"/>
          </a:xfrm>
          <a:prstGeom prst="rect">
            <a:avLst/>
          </a:prstGeom>
        </p:spPr>
      </p:pic>
      <p:pic>
        <p:nvPicPr>
          <p:cNvPr id="10" name="Picture 9"/>
          <p:cNvPicPr>
            <a:picLocks noChangeAspect="1"/>
          </p:cNvPicPr>
          <p:nvPr/>
        </p:nvPicPr>
        <p:blipFill>
          <a:blip r:embed="rId4"/>
          <a:stretch>
            <a:fillRect/>
          </a:stretch>
        </p:blipFill>
        <p:spPr>
          <a:xfrm>
            <a:off x="8839200" y="3576201"/>
            <a:ext cx="2836068" cy="2107356"/>
          </a:xfrm>
          <a:prstGeom prst="rect">
            <a:avLst/>
          </a:prstGeom>
        </p:spPr>
      </p:pic>
    </p:spTree>
    <p:extLst>
      <p:ext uri="{BB962C8B-B14F-4D97-AF65-F5344CB8AC3E}">
        <p14:creationId xmlns:p14="http://schemas.microsoft.com/office/powerpoint/2010/main" val="662799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750"/>
                            </p:stCondLst>
                            <p:childTnLst>
                              <p:par>
                                <p:cTn id="9" presetID="10" presetClass="entr" presetSubtype="0" fill="hold" nodeType="afterEffect">
                                  <p:stCondLst>
                                    <p:cond delay="25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a:t>
            </a:r>
          </a:p>
        </p:txBody>
      </p:sp>
      <p:pic>
        <p:nvPicPr>
          <p:cNvPr id="5" name="Picture 4"/>
          <p:cNvPicPr>
            <a:picLocks noChangeAspect="1"/>
          </p:cNvPicPr>
          <p:nvPr/>
        </p:nvPicPr>
        <p:blipFill>
          <a:blip r:embed="rId3"/>
          <a:stretch>
            <a:fillRect/>
          </a:stretch>
        </p:blipFill>
        <p:spPr>
          <a:xfrm>
            <a:off x="810000" y="2307219"/>
            <a:ext cx="1635413" cy="1776575"/>
          </a:xfrm>
          <a:prstGeom prst="rect">
            <a:avLst/>
          </a:prstGeom>
        </p:spPr>
      </p:pic>
      <p:pic>
        <p:nvPicPr>
          <p:cNvPr id="7" name="Picture 6"/>
          <p:cNvPicPr>
            <a:picLocks noChangeAspect="1"/>
          </p:cNvPicPr>
          <p:nvPr/>
        </p:nvPicPr>
        <p:blipFill>
          <a:blip r:embed="rId4"/>
          <a:stretch>
            <a:fillRect/>
          </a:stretch>
        </p:blipFill>
        <p:spPr>
          <a:xfrm>
            <a:off x="2427996" y="4383426"/>
            <a:ext cx="1850642" cy="1804947"/>
          </a:xfrm>
          <a:prstGeom prst="rect">
            <a:avLst/>
          </a:prstGeom>
        </p:spPr>
      </p:pic>
      <p:pic>
        <p:nvPicPr>
          <p:cNvPr id="8" name="Picture 7"/>
          <p:cNvPicPr>
            <a:picLocks noChangeAspect="1"/>
          </p:cNvPicPr>
          <p:nvPr/>
        </p:nvPicPr>
        <p:blipFill>
          <a:blip r:embed="rId5"/>
          <a:stretch>
            <a:fillRect/>
          </a:stretch>
        </p:blipFill>
        <p:spPr>
          <a:xfrm>
            <a:off x="4038600" y="2318105"/>
            <a:ext cx="3886200" cy="1523458"/>
          </a:xfrm>
          <a:prstGeom prst="rect">
            <a:avLst/>
          </a:prstGeom>
        </p:spPr>
      </p:pic>
      <p:pic>
        <p:nvPicPr>
          <p:cNvPr id="9" name="Picture 8"/>
          <p:cNvPicPr>
            <a:picLocks noChangeAspect="1"/>
          </p:cNvPicPr>
          <p:nvPr/>
        </p:nvPicPr>
        <p:blipFill>
          <a:blip r:embed="rId6"/>
          <a:stretch>
            <a:fillRect/>
          </a:stretch>
        </p:blipFill>
        <p:spPr>
          <a:xfrm>
            <a:off x="9372600" y="2324636"/>
            <a:ext cx="1877450" cy="2145030"/>
          </a:xfrm>
          <a:prstGeom prst="rect">
            <a:avLst/>
          </a:prstGeom>
        </p:spPr>
      </p:pic>
      <p:pic>
        <p:nvPicPr>
          <p:cNvPr id="10" name="Picture 9"/>
          <p:cNvPicPr>
            <a:picLocks noChangeAspect="1"/>
          </p:cNvPicPr>
          <p:nvPr/>
        </p:nvPicPr>
        <p:blipFill>
          <a:blip r:embed="rId7"/>
          <a:stretch>
            <a:fillRect/>
          </a:stretch>
        </p:blipFill>
        <p:spPr>
          <a:xfrm>
            <a:off x="5410200" y="4553088"/>
            <a:ext cx="3810000" cy="1512476"/>
          </a:xfrm>
          <a:prstGeom prst="rect">
            <a:avLst/>
          </a:prstGeom>
        </p:spPr>
      </p:pic>
    </p:spTree>
    <p:extLst>
      <p:ext uri="{BB962C8B-B14F-4D97-AF65-F5344CB8AC3E}">
        <p14:creationId xmlns:p14="http://schemas.microsoft.com/office/powerpoint/2010/main" val="3362390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Twine2	</a:t>
            </a:r>
          </a:p>
        </p:txBody>
      </p:sp>
      <p:sp>
        <p:nvSpPr>
          <p:cNvPr id="3" name="Content Placeholder 2"/>
          <p:cNvSpPr>
            <a:spLocks noGrp="1"/>
          </p:cNvSpPr>
          <p:nvPr>
            <p:ph idx="1"/>
          </p:nvPr>
        </p:nvSpPr>
        <p:spPr/>
        <p:txBody>
          <a:bodyPr/>
          <a:lstStyle/>
          <a:p>
            <a:r>
              <a:rPr lang="en-US" dirty="0"/>
              <a:t>Choose your own adventure game</a:t>
            </a:r>
          </a:p>
          <a:p>
            <a:r>
              <a:rPr lang="en-US" dirty="0"/>
              <a:t>Completely Online</a:t>
            </a:r>
          </a:p>
          <a:p>
            <a:pPr lvl="1"/>
            <a:r>
              <a:rPr lang="en-US" dirty="0"/>
              <a:t>Save Data!</a:t>
            </a:r>
          </a:p>
          <a:p>
            <a:pPr lvl="1"/>
            <a:r>
              <a:rPr lang="en-US" dirty="0"/>
              <a:t>Browser Access to your Story</a:t>
            </a:r>
          </a:p>
          <a:p>
            <a:endParaRPr lang="en-US" dirty="0"/>
          </a:p>
        </p:txBody>
      </p:sp>
    </p:spTree>
    <p:extLst>
      <p:ext uri="{BB962C8B-B14F-4D97-AF65-F5344CB8AC3E}">
        <p14:creationId xmlns:p14="http://schemas.microsoft.com/office/powerpoint/2010/main" val="3815253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3" name="Content Placeholder 2"/>
          <p:cNvSpPr>
            <a:spLocks noGrp="1"/>
          </p:cNvSpPr>
          <p:nvPr>
            <p:ph idx="1"/>
          </p:nvPr>
        </p:nvSpPr>
        <p:spPr/>
        <p:txBody>
          <a:bodyPr/>
          <a:lstStyle/>
          <a:p>
            <a:r>
              <a:rPr lang="en-US" dirty="0"/>
              <a:t>Building Branches</a:t>
            </a:r>
          </a:p>
          <a:p>
            <a:r>
              <a:rPr lang="en-US" dirty="0"/>
              <a:t>Adding Images</a:t>
            </a:r>
          </a:p>
          <a:p>
            <a:r>
              <a:rPr lang="en-US" dirty="0"/>
              <a:t>Creating Variables</a:t>
            </a:r>
          </a:p>
          <a:p>
            <a:r>
              <a:rPr lang="en-US" dirty="0"/>
              <a:t>Checking Conditionals</a:t>
            </a:r>
          </a:p>
          <a:p>
            <a:r>
              <a:rPr lang="en-US" dirty="0"/>
              <a:t>Embedding Passages in other Passages</a:t>
            </a:r>
          </a:p>
        </p:txBody>
      </p:sp>
    </p:spTree>
    <p:extLst>
      <p:ext uri="{BB962C8B-B14F-4D97-AF65-F5344CB8AC3E}">
        <p14:creationId xmlns:p14="http://schemas.microsoft.com/office/powerpoint/2010/main" val="5332750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Hosting Twine game</a:t>
            </a:r>
          </a:p>
        </p:txBody>
      </p:sp>
      <p:sp>
        <p:nvSpPr>
          <p:cNvPr id="3" name="Content Placeholder 2"/>
          <p:cNvSpPr>
            <a:spLocks noGrp="1"/>
          </p:cNvSpPr>
          <p:nvPr>
            <p:ph idx="1"/>
          </p:nvPr>
        </p:nvSpPr>
        <p:spPr/>
        <p:txBody>
          <a:bodyPr/>
          <a:lstStyle/>
          <a:p>
            <a:r>
              <a:rPr lang="en-US" dirty="0"/>
              <a:t>Any web page</a:t>
            </a:r>
          </a:p>
          <a:p>
            <a:r>
              <a:rPr lang="en-US" dirty="0" err="1"/>
              <a:t>TwineHub</a:t>
            </a:r>
            <a:endParaRPr lang="en-US" dirty="0"/>
          </a:p>
          <a:p>
            <a:r>
              <a:rPr lang="en-US" dirty="0"/>
              <a:t>Philome.la</a:t>
            </a:r>
          </a:p>
          <a:p>
            <a:r>
              <a:rPr lang="en-US" dirty="0"/>
              <a:t>Textadventures.co.uk</a:t>
            </a:r>
          </a:p>
        </p:txBody>
      </p:sp>
    </p:spTree>
    <p:extLst>
      <p:ext uri="{BB962C8B-B14F-4D97-AF65-F5344CB8AC3E}">
        <p14:creationId xmlns:p14="http://schemas.microsoft.com/office/powerpoint/2010/main" val="3269876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 2</a:t>
            </a:r>
          </a:p>
        </p:txBody>
      </p:sp>
      <p:sp>
        <p:nvSpPr>
          <p:cNvPr id="3" name="Content Placeholder 2"/>
          <p:cNvSpPr>
            <a:spLocks noGrp="1"/>
          </p:cNvSpPr>
          <p:nvPr>
            <p:ph idx="1"/>
          </p:nvPr>
        </p:nvSpPr>
        <p:spPr/>
        <p:txBody>
          <a:bodyPr/>
          <a:lstStyle/>
          <a:p>
            <a:r>
              <a:rPr lang="en-US" dirty="0"/>
              <a:t>Game Development with Concepts </a:t>
            </a:r>
          </a:p>
          <a:p>
            <a:pPr marL="0" indent="0">
              <a:buNone/>
            </a:pPr>
            <a:r>
              <a:rPr lang="en-US" dirty="0"/>
              <a:t>and natural language</a:t>
            </a:r>
          </a:p>
          <a:p>
            <a:r>
              <a:rPr lang="en-US" dirty="0"/>
              <a:t>Easy to use</a:t>
            </a:r>
          </a:p>
          <a:p>
            <a:r>
              <a:rPr lang="en-US" dirty="0"/>
              <a:t>Multiplatform </a:t>
            </a:r>
          </a:p>
        </p:txBody>
      </p:sp>
      <p:pic>
        <p:nvPicPr>
          <p:cNvPr id="4" name="Picture 3"/>
          <p:cNvPicPr>
            <a:picLocks noChangeAspect="1"/>
          </p:cNvPicPr>
          <p:nvPr/>
        </p:nvPicPr>
        <p:blipFill>
          <a:blip r:embed="rId2"/>
          <a:stretch>
            <a:fillRect/>
          </a:stretch>
        </p:blipFill>
        <p:spPr>
          <a:xfrm>
            <a:off x="6075574" y="1417638"/>
            <a:ext cx="5737860" cy="5219700"/>
          </a:xfrm>
          <a:prstGeom prst="rect">
            <a:avLst/>
          </a:prstGeom>
        </p:spPr>
      </p:pic>
    </p:spTree>
    <p:extLst>
      <p:ext uri="{BB962C8B-B14F-4D97-AF65-F5344CB8AC3E}">
        <p14:creationId xmlns:p14="http://schemas.microsoft.com/office/powerpoint/2010/main" val="2114184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1925" r="2908" b="1"/>
          <a:stretch/>
        </p:blipFill>
        <p:spPr>
          <a:xfrm>
            <a:off x="5165124" y="1066800"/>
            <a:ext cx="6387213" cy="5151119"/>
          </a:xfrm>
          <a:prstGeom prst="rect">
            <a:avLst/>
          </a:prstGeom>
          <a:effectLst/>
        </p:spPr>
      </p:pic>
      <p:sp>
        <p:nvSpPr>
          <p:cNvPr id="2" name="Title 1"/>
          <p:cNvSpPr>
            <a:spLocks noGrp="1"/>
          </p:cNvSpPr>
          <p:nvPr>
            <p:ph type="title"/>
          </p:nvPr>
        </p:nvSpPr>
        <p:spPr>
          <a:xfrm>
            <a:off x="648929" y="629266"/>
            <a:ext cx="4227871" cy="1676603"/>
          </a:xfrm>
        </p:spPr>
        <p:txBody>
          <a:bodyPr>
            <a:normAutofit/>
          </a:bodyPr>
          <a:lstStyle/>
          <a:p>
            <a:r>
              <a:rPr lang="en-US" dirty="0"/>
              <a:t>Create a Project	</a:t>
            </a:r>
          </a:p>
        </p:txBody>
      </p:sp>
      <p:sp>
        <p:nvSpPr>
          <p:cNvPr id="3" name="Content Placeholder 2"/>
          <p:cNvSpPr>
            <a:spLocks noGrp="1"/>
          </p:cNvSpPr>
          <p:nvPr>
            <p:ph idx="1"/>
          </p:nvPr>
        </p:nvSpPr>
        <p:spPr>
          <a:xfrm>
            <a:off x="648930" y="2438400"/>
            <a:ext cx="3667037" cy="3785419"/>
          </a:xfrm>
        </p:spPr>
        <p:txBody>
          <a:bodyPr>
            <a:normAutofit/>
          </a:bodyPr>
          <a:lstStyle/>
          <a:p>
            <a:pPr marL="0" indent="0">
              <a:buNone/>
            </a:pPr>
            <a:endParaRPr lang="en-US" dirty="0"/>
          </a:p>
          <a:p>
            <a:endParaRPr lang="en-US" dirty="0"/>
          </a:p>
        </p:txBody>
      </p:sp>
    </p:spTree>
    <p:extLst>
      <p:ext uri="{BB962C8B-B14F-4D97-AF65-F5344CB8AC3E}">
        <p14:creationId xmlns:p14="http://schemas.microsoft.com/office/powerpoint/2010/main" val="3094982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Layout</a:t>
            </a:r>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3"/>
          <a:stretch>
            <a:fillRect/>
          </a:stretch>
        </p:blipFill>
        <p:spPr>
          <a:xfrm>
            <a:off x="883209" y="0"/>
            <a:ext cx="10425581" cy="6858000"/>
          </a:xfrm>
          <a:prstGeom prst="rect">
            <a:avLst/>
          </a:prstGeom>
        </p:spPr>
      </p:pic>
    </p:spTree>
    <p:extLst>
      <p:ext uri="{BB962C8B-B14F-4D97-AF65-F5344CB8AC3E}">
        <p14:creationId xmlns:p14="http://schemas.microsoft.com/office/powerpoint/2010/main" val="30799720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1" b="933"/>
          <a:stretch/>
        </p:blipFill>
        <p:spPr>
          <a:xfrm>
            <a:off x="6338316" y="1904281"/>
            <a:ext cx="5074070" cy="4272681"/>
          </a:xfrm>
          <a:prstGeom prst="rect">
            <a:avLst/>
          </a:prstGeom>
        </p:spPr>
      </p:pic>
      <p:sp>
        <p:nvSpPr>
          <p:cNvPr id="2" name="Title 1"/>
          <p:cNvSpPr>
            <a:spLocks noGrp="1"/>
          </p:cNvSpPr>
          <p:nvPr>
            <p:ph type="title"/>
          </p:nvPr>
        </p:nvSpPr>
        <p:spPr/>
        <p:txBody>
          <a:bodyPr>
            <a:normAutofit/>
          </a:bodyPr>
          <a:lstStyle/>
          <a:p>
            <a:r>
              <a:rPr lang="en-US" dirty="0"/>
              <a:t>Objects	</a:t>
            </a:r>
          </a:p>
        </p:txBody>
      </p:sp>
      <p:sp>
        <p:nvSpPr>
          <p:cNvPr id="3" name="Content Placeholder 2"/>
          <p:cNvSpPr>
            <a:spLocks noGrp="1"/>
          </p:cNvSpPr>
          <p:nvPr>
            <p:ph idx="1"/>
          </p:nvPr>
        </p:nvSpPr>
        <p:spPr>
          <a:xfrm>
            <a:off x="838200" y="1825625"/>
            <a:ext cx="5015484" cy="4351338"/>
          </a:xfrm>
        </p:spPr>
        <p:txBody>
          <a:bodyPr>
            <a:normAutofit/>
          </a:bodyPr>
          <a:lstStyle/>
          <a:p>
            <a:r>
              <a:rPr lang="en-US" dirty="0"/>
              <a:t>Add new layer</a:t>
            </a:r>
          </a:p>
          <a:p>
            <a:r>
              <a:rPr lang="en-US" dirty="0" err="1"/>
              <a:t>InsertNewObject</a:t>
            </a:r>
            <a:endParaRPr lang="en-US" dirty="0"/>
          </a:p>
          <a:p>
            <a:pPr lvl="1"/>
            <a:r>
              <a:rPr lang="en-US" dirty="0"/>
              <a:t>Object Layer</a:t>
            </a:r>
          </a:p>
          <a:p>
            <a:r>
              <a:rPr lang="en-US" dirty="0"/>
              <a:t>Scroll</a:t>
            </a:r>
          </a:p>
          <a:p>
            <a:pPr lvl="1"/>
            <a:r>
              <a:rPr lang="en-US" dirty="0" err="1"/>
              <a:t>EventSheet</a:t>
            </a:r>
            <a:endParaRPr lang="en-US" dirty="0"/>
          </a:p>
          <a:p>
            <a:pPr lvl="1"/>
            <a:r>
              <a:rPr lang="en-US" dirty="0"/>
              <a:t>New Event</a:t>
            </a:r>
          </a:p>
          <a:p>
            <a:pPr lvl="1"/>
            <a:r>
              <a:rPr lang="en-US" dirty="0"/>
              <a:t>System</a:t>
            </a:r>
          </a:p>
          <a:p>
            <a:pPr lvl="1"/>
            <a:r>
              <a:rPr lang="en-US" dirty="0"/>
              <a:t>Every tick -&gt; Set X</a:t>
            </a:r>
          </a:p>
          <a:p>
            <a:pPr lvl="1"/>
            <a:r>
              <a:rPr lang="en-US" dirty="0"/>
              <a:t>TiledSystem.X-1</a:t>
            </a:r>
          </a:p>
          <a:p>
            <a:endParaRPr lang="en-US" dirty="0"/>
          </a:p>
        </p:txBody>
      </p:sp>
    </p:spTree>
    <p:extLst>
      <p:ext uri="{BB962C8B-B14F-4D97-AF65-F5344CB8AC3E}">
        <p14:creationId xmlns:p14="http://schemas.microsoft.com/office/powerpoint/2010/main" val="1475940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1758"/>
            <a:ext cx="9144000" cy="153894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 name="Picture 9" descr="ACM.pd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0535" y="6357505"/>
            <a:ext cx="1130038" cy="374944"/>
          </a:xfrm>
          <a:prstGeom prst="rect">
            <a:avLst/>
          </a:prstGeom>
        </p:spPr>
      </p:pic>
      <p:cxnSp>
        <p:nvCxnSpPr>
          <p:cNvPr id="11" name="Straight Connector 10"/>
          <p:cNvCxnSpPr/>
          <p:nvPr/>
        </p:nvCxnSpPr>
        <p:spPr>
          <a:xfrm>
            <a:off x="2224243" y="0"/>
            <a:ext cx="0" cy="6858000"/>
          </a:xfrm>
          <a:prstGeom prst="line">
            <a:avLst/>
          </a:prstGeom>
          <a:ln w="317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pic>
        <p:nvPicPr>
          <p:cNvPr id="12" name="Picture 11" descr="Vertical GHC.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30" y="123822"/>
            <a:ext cx="1988355" cy="1634407"/>
          </a:xfrm>
          <a:prstGeom prst="rect">
            <a:avLst/>
          </a:prstGeom>
        </p:spPr>
      </p:pic>
      <p:pic>
        <p:nvPicPr>
          <p:cNvPr id="13" name="Picture 12" descr="ABI logo - main version (sig 2).pd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278" y="6357505"/>
            <a:ext cx="814831" cy="401404"/>
          </a:xfrm>
          <a:prstGeom prst="rect">
            <a:avLst/>
          </a:prstGeom>
        </p:spPr>
      </p:pic>
      <p:sp>
        <p:nvSpPr>
          <p:cNvPr id="14" name="TextBox 13"/>
          <p:cNvSpPr txBox="1"/>
          <p:nvPr/>
        </p:nvSpPr>
        <p:spPr>
          <a:xfrm>
            <a:off x="-1" y="5691719"/>
            <a:ext cx="2224243" cy="523220"/>
          </a:xfrm>
          <a:prstGeom prst="rect">
            <a:avLst/>
          </a:prstGeom>
          <a:noFill/>
        </p:spPr>
        <p:txBody>
          <a:bodyPr wrap="square" rtlCol="0">
            <a:spAutoFit/>
          </a:bodyPr>
          <a:lstStyle/>
          <a:p>
            <a:pPr algn="ctr"/>
            <a:r>
              <a:rPr lang="en-US" sz="2800" dirty="0">
                <a:solidFill>
                  <a:srgbClr val="595959"/>
                </a:solidFill>
                <a:latin typeface="Arial"/>
                <a:cs typeface="Arial"/>
              </a:rPr>
              <a:t>2015</a:t>
            </a:r>
          </a:p>
        </p:txBody>
      </p:sp>
      <p:cxnSp>
        <p:nvCxnSpPr>
          <p:cNvPr id="15" name="Straight Connector 14"/>
          <p:cNvCxnSpPr/>
          <p:nvPr/>
        </p:nvCxnSpPr>
        <p:spPr>
          <a:xfrm>
            <a:off x="0" y="6254629"/>
            <a:ext cx="2224243"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pic>
        <p:nvPicPr>
          <p:cNvPr id="16" name="Picture 5"/>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2628" y="2054322"/>
            <a:ext cx="2241387" cy="3446724"/>
          </a:xfrm>
          <a:prstGeom prst="rect">
            <a:avLst/>
          </a:prstGeom>
          <a:noFill/>
          <a:ln w="9525">
            <a:noFill/>
            <a:miter lim="800000"/>
            <a:headEnd/>
            <a:tailEnd/>
          </a:ln>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39579" y="28627"/>
            <a:ext cx="4252421" cy="3464507"/>
          </a:xfrm>
          <a:prstGeom prst="rect">
            <a:avLst/>
          </a:prstGeom>
        </p:spPr>
      </p:pic>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9579" y="3623162"/>
            <a:ext cx="4172400" cy="3089292"/>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90110" y="73979"/>
            <a:ext cx="5388118" cy="3960685"/>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05070" y="3995578"/>
            <a:ext cx="4247956" cy="2818306"/>
          </a:xfrm>
          <a:prstGeom prst="rect">
            <a:avLst/>
          </a:prstGeom>
        </p:spPr>
      </p:pic>
    </p:spTree>
    <p:extLst>
      <p:ext uri="{BB962C8B-B14F-4D97-AF65-F5344CB8AC3E}">
        <p14:creationId xmlns:p14="http://schemas.microsoft.com/office/powerpoint/2010/main" val="1289413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Behaviors	</a:t>
            </a:r>
          </a:p>
        </p:txBody>
      </p:sp>
      <p:sp>
        <p:nvSpPr>
          <p:cNvPr id="3" name="Content Placeholder 2"/>
          <p:cNvSpPr>
            <a:spLocks noGrp="1"/>
          </p:cNvSpPr>
          <p:nvPr>
            <p:ph idx="1"/>
          </p:nvPr>
        </p:nvSpPr>
        <p:spPr/>
        <p:txBody>
          <a:bodyPr/>
          <a:lstStyle/>
          <a:p>
            <a:r>
              <a:rPr lang="en-US" dirty="0"/>
              <a:t>Player Movement</a:t>
            </a:r>
          </a:p>
          <a:p>
            <a:r>
              <a:rPr lang="en-US" dirty="0" err="1"/>
              <a:t>Sstem</a:t>
            </a:r>
            <a:r>
              <a:rPr lang="en-US" dirty="0"/>
              <a:t> </a:t>
            </a:r>
            <a:r>
              <a:rPr lang="en-US" dirty="0" err="1"/>
              <a:t>Behavrs</a:t>
            </a:r>
            <a:endParaRPr lang="en-US" dirty="0"/>
          </a:p>
        </p:txBody>
      </p:sp>
    </p:spTree>
    <p:extLst>
      <p:ext uri="{BB962C8B-B14F-4D97-AF65-F5344CB8AC3E}">
        <p14:creationId xmlns:p14="http://schemas.microsoft.com/office/powerpoint/2010/main" val="30752790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Input</a:t>
            </a:r>
          </a:p>
        </p:txBody>
      </p:sp>
      <p:sp>
        <p:nvSpPr>
          <p:cNvPr id="3" name="Content Placeholder 2"/>
          <p:cNvSpPr>
            <a:spLocks noGrp="1"/>
          </p:cNvSpPr>
          <p:nvPr>
            <p:ph idx="1"/>
          </p:nvPr>
        </p:nvSpPr>
        <p:spPr/>
        <p:txBody>
          <a:bodyPr/>
          <a:lstStyle/>
          <a:p>
            <a:r>
              <a:rPr lang="en-US" dirty="0"/>
              <a:t>Keyboard</a:t>
            </a:r>
          </a:p>
          <a:p>
            <a:r>
              <a:rPr lang="en-US" dirty="0"/>
              <a:t>Animation</a:t>
            </a:r>
          </a:p>
        </p:txBody>
      </p:sp>
    </p:spTree>
    <p:extLst>
      <p:ext uri="{BB962C8B-B14F-4D97-AF65-F5344CB8AC3E}">
        <p14:creationId xmlns:p14="http://schemas.microsoft.com/office/powerpoint/2010/main" val="3035037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Publishing	</a:t>
            </a:r>
          </a:p>
        </p:txBody>
      </p:sp>
      <p:pic>
        <p:nvPicPr>
          <p:cNvPr id="4" name="Content Placeholder 3"/>
          <p:cNvPicPr>
            <a:picLocks noGrp="1" noChangeAspect="1"/>
          </p:cNvPicPr>
          <p:nvPr>
            <p:ph idx="1"/>
          </p:nvPr>
        </p:nvPicPr>
        <p:blipFill>
          <a:blip r:embed="rId3"/>
          <a:stretch>
            <a:fillRect/>
          </a:stretch>
        </p:blipFill>
        <p:spPr>
          <a:xfrm>
            <a:off x="4002711" y="2222500"/>
            <a:ext cx="4186578" cy="3636963"/>
          </a:xfrm>
          <a:prstGeom prst="rect">
            <a:avLst/>
          </a:prstGeom>
        </p:spPr>
      </p:pic>
    </p:spTree>
    <p:extLst>
      <p:ext uri="{BB962C8B-B14F-4D97-AF65-F5344CB8AC3E}">
        <p14:creationId xmlns:p14="http://schemas.microsoft.com/office/powerpoint/2010/main" val="2365077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What’s in a name?</a:t>
            </a:r>
          </a:p>
        </p:txBody>
      </p:sp>
    </p:spTree>
    <p:extLst>
      <p:ext uri="{BB962C8B-B14F-4D97-AF65-F5344CB8AC3E}">
        <p14:creationId xmlns:p14="http://schemas.microsoft.com/office/powerpoint/2010/main" val="140101817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54D8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597" y="0"/>
            <a:ext cx="8606899" cy="1327715"/>
          </a:xfrm>
        </p:spPr>
        <p:txBody>
          <a:bodyPr/>
          <a:lstStyle/>
          <a:p>
            <a:r>
              <a:rPr lang="en-US" sz="7060" dirty="0"/>
              <a:t>Be Descriptive</a:t>
            </a:r>
          </a:p>
        </p:txBody>
      </p:sp>
      <p:sp>
        <p:nvSpPr>
          <p:cNvPr id="9" name="Rectangle 8"/>
          <p:cNvSpPr/>
          <p:nvPr/>
        </p:nvSpPr>
        <p:spPr>
          <a:xfrm>
            <a:off x="1792597" y="2485696"/>
            <a:ext cx="8068968" cy="4091989"/>
          </a:xfrm>
          <a:prstGeom prst="rect">
            <a:avLst/>
          </a:prstGeom>
        </p:spPr>
        <p:txBody>
          <a:bodyPr wrap="square" lIns="179310" tIns="143448" rIns="179310" bIns="143448">
            <a:spAutoFit/>
          </a:bodyPr>
          <a:lstStyle/>
          <a:p>
            <a:r>
              <a:rPr lang="en-US" sz="2745" dirty="0">
                <a:latin typeface="+mj-lt"/>
              </a:rPr>
              <a:t>The </a:t>
            </a:r>
            <a:r>
              <a:rPr lang="en-US" sz="2745" dirty="0">
                <a:ln w="3175">
                  <a:noFill/>
                </a:ln>
                <a:gradFill>
                  <a:gsLst>
                    <a:gs pos="0">
                      <a:schemeClr val="tx1"/>
                    </a:gs>
                    <a:gs pos="100000">
                      <a:schemeClr val="tx1"/>
                    </a:gs>
                  </a:gsLst>
                  <a:lin ang="5400000" scaled="0"/>
                </a:gradFill>
                <a:latin typeface="+mj-lt"/>
                <a:cs typeface="Segoe UI" pitchFamily="34" charset="0"/>
              </a:rPr>
              <a:t>name helps sets the tone for the application experience.</a:t>
            </a:r>
          </a:p>
          <a:p>
            <a:endParaRPr lang="en-US" sz="2745" dirty="0">
              <a:ln w="3175">
                <a:noFill/>
              </a:ln>
              <a:gradFill>
                <a:gsLst>
                  <a:gs pos="0">
                    <a:schemeClr val="tx1"/>
                  </a:gs>
                  <a:gs pos="100000">
                    <a:schemeClr val="tx1"/>
                  </a:gs>
                </a:gsLst>
                <a:lin ang="5400000" scaled="0"/>
              </a:gradFill>
              <a:cs typeface="Segoe UI" pitchFamily="34" charset="0"/>
            </a:endParaRPr>
          </a:p>
          <a:p>
            <a:r>
              <a:rPr lang="en-US" sz="2745" dirty="0">
                <a:latin typeface="+mj-lt"/>
              </a:rPr>
              <a:t>Making your application name as descriptive as possible will make it easier for users to find it. Think about how a user might search for the application, and think about using those words. Embrace adjectives to make the title of the application more intriguing or compelling. </a:t>
            </a:r>
            <a:endParaRPr lang="en-US" sz="2745" dirty="0">
              <a:ln w="3175">
                <a:noFill/>
              </a:ln>
              <a:gradFill>
                <a:gsLst>
                  <a:gs pos="0">
                    <a:schemeClr val="tx1"/>
                  </a:gs>
                  <a:gs pos="100000">
                    <a:schemeClr val="tx1"/>
                  </a:gs>
                </a:gsLst>
                <a:lin ang="5400000" scaled="0"/>
              </a:gradFill>
              <a:latin typeface="+mj-lt"/>
              <a:cs typeface="Segoe UI" pitchFamily="34" charset="0"/>
            </a:endParaRPr>
          </a:p>
        </p:txBody>
      </p:sp>
    </p:spTree>
    <p:extLst>
      <p:ext uri="{BB962C8B-B14F-4D97-AF65-F5344CB8AC3E}">
        <p14:creationId xmlns:p14="http://schemas.microsoft.com/office/powerpoint/2010/main" val="2283168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54D8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598" y="0"/>
            <a:ext cx="8606899" cy="1327715"/>
          </a:xfrm>
        </p:spPr>
        <p:txBody>
          <a:bodyPr/>
          <a:lstStyle/>
          <a:p>
            <a:r>
              <a:rPr lang="en-US" sz="7060" dirty="0"/>
              <a:t>Keep it Short &amp; Sweet</a:t>
            </a:r>
          </a:p>
        </p:txBody>
      </p:sp>
      <p:sp>
        <p:nvSpPr>
          <p:cNvPr id="9" name="Rectangle 8"/>
          <p:cNvSpPr/>
          <p:nvPr/>
        </p:nvSpPr>
        <p:spPr>
          <a:xfrm>
            <a:off x="1792598" y="3287801"/>
            <a:ext cx="8068968" cy="2824559"/>
          </a:xfrm>
          <a:prstGeom prst="rect">
            <a:avLst/>
          </a:prstGeom>
        </p:spPr>
        <p:txBody>
          <a:bodyPr wrap="square" lIns="179310" tIns="143448" rIns="179310" bIns="143448">
            <a:spAutoFit/>
          </a:bodyPr>
          <a:lstStyle/>
          <a:p>
            <a:r>
              <a:rPr lang="en-US" sz="2745" dirty="0">
                <a:latin typeface="+mj-lt"/>
              </a:rPr>
              <a:t>Shorter names will be more memorable and will be less likely to be truncated because of length when being displayed in the Windows Store.  </a:t>
            </a:r>
          </a:p>
          <a:p>
            <a:endParaRPr lang="en-US" sz="2745" dirty="0">
              <a:ln w="3175">
                <a:noFill/>
              </a:ln>
              <a:gradFill>
                <a:gsLst>
                  <a:gs pos="0">
                    <a:schemeClr val="tx1"/>
                  </a:gs>
                  <a:gs pos="100000">
                    <a:schemeClr val="tx1"/>
                  </a:gs>
                </a:gsLst>
                <a:lin ang="5400000" scaled="0"/>
              </a:gradFill>
              <a:latin typeface="+mj-lt"/>
              <a:cs typeface="Segoe UI" pitchFamily="34" charset="0"/>
            </a:endParaRPr>
          </a:p>
          <a:p>
            <a:r>
              <a:rPr lang="en-US" sz="2745" dirty="0">
                <a:ln w="3175">
                  <a:noFill/>
                </a:ln>
                <a:gradFill>
                  <a:gsLst>
                    <a:gs pos="0">
                      <a:schemeClr val="tx1"/>
                    </a:gs>
                    <a:gs pos="100000">
                      <a:schemeClr val="tx1"/>
                    </a:gs>
                  </a:gsLst>
                  <a:lin ang="5400000" scaled="0"/>
                </a:gradFill>
                <a:latin typeface="+mj-lt"/>
                <a:cs typeface="Segoe UI" pitchFamily="34" charset="0"/>
              </a:rPr>
              <a:t>Keep the name short and consider a catchy tagline that explains the intent of the application.</a:t>
            </a:r>
          </a:p>
        </p:txBody>
      </p:sp>
    </p:spTree>
    <p:extLst>
      <p:ext uri="{BB962C8B-B14F-4D97-AF65-F5344CB8AC3E}">
        <p14:creationId xmlns:p14="http://schemas.microsoft.com/office/powerpoint/2010/main" val="368446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54D8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13242" y="0"/>
            <a:ext cx="8606899" cy="1327715"/>
          </a:xfrm>
        </p:spPr>
        <p:txBody>
          <a:bodyPr/>
          <a:lstStyle/>
          <a:p>
            <a:r>
              <a:rPr lang="en-US" sz="7060" dirty="0"/>
              <a:t>Naming Do’s &amp; Don’ts</a:t>
            </a:r>
          </a:p>
        </p:txBody>
      </p:sp>
      <p:sp>
        <p:nvSpPr>
          <p:cNvPr id="9" name="Rectangle 8"/>
          <p:cNvSpPr/>
          <p:nvPr/>
        </p:nvSpPr>
        <p:spPr>
          <a:xfrm>
            <a:off x="1792598" y="2485696"/>
            <a:ext cx="4124094" cy="3669513"/>
          </a:xfrm>
          <a:prstGeom prst="rect">
            <a:avLst/>
          </a:prstGeom>
        </p:spPr>
        <p:txBody>
          <a:bodyPr wrap="square" lIns="179310" tIns="143448" rIns="179310" bIns="143448">
            <a:spAutoFit/>
          </a:bodyPr>
          <a:lstStyle/>
          <a:p>
            <a:r>
              <a:rPr lang="en-US" sz="2745" dirty="0">
                <a:ln w="3175">
                  <a:noFill/>
                </a:ln>
                <a:gradFill>
                  <a:gsLst>
                    <a:gs pos="0">
                      <a:schemeClr val="tx1"/>
                    </a:gs>
                    <a:gs pos="100000">
                      <a:schemeClr val="tx1"/>
                    </a:gs>
                  </a:gsLst>
                  <a:lin ang="5400000" scaled="0"/>
                </a:gradFill>
                <a:latin typeface="+mj-lt"/>
                <a:cs typeface="Segoe UI" pitchFamily="34" charset="0"/>
              </a:rPr>
              <a:t>Do:</a:t>
            </a:r>
          </a:p>
          <a:p>
            <a:pPr marL="448285" indent="-448285">
              <a:buFont typeface="Arial" panose="020B0604020202020204" pitchFamily="34" charset="0"/>
              <a:buChar char="•"/>
            </a:pPr>
            <a:r>
              <a:rPr lang="en-US" sz="2745" dirty="0">
                <a:ln w="3175">
                  <a:noFill/>
                </a:ln>
                <a:gradFill>
                  <a:gsLst>
                    <a:gs pos="0">
                      <a:schemeClr val="tx1"/>
                    </a:gs>
                    <a:gs pos="100000">
                      <a:schemeClr val="tx1"/>
                    </a:gs>
                  </a:gsLst>
                  <a:lin ang="5400000" scaled="0"/>
                </a:gradFill>
                <a:latin typeface="+mj-lt"/>
                <a:cs typeface="Segoe UI" pitchFamily="34" charset="0"/>
              </a:rPr>
              <a:t>Keep the name simple</a:t>
            </a:r>
          </a:p>
          <a:p>
            <a:pPr marL="448285" indent="-448285">
              <a:buFont typeface="Arial" panose="020B0604020202020204" pitchFamily="34" charset="0"/>
              <a:buChar char="•"/>
            </a:pPr>
            <a:r>
              <a:rPr lang="en-US" sz="2745" dirty="0">
                <a:ln w="3175">
                  <a:noFill/>
                </a:ln>
                <a:gradFill>
                  <a:gsLst>
                    <a:gs pos="0">
                      <a:schemeClr val="tx1"/>
                    </a:gs>
                    <a:gs pos="100000">
                      <a:schemeClr val="tx1"/>
                    </a:gs>
                  </a:gsLst>
                  <a:lin ang="5400000" scaled="0"/>
                </a:gradFill>
                <a:latin typeface="+mj-lt"/>
                <a:cs typeface="Segoe UI" pitchFamily="34" charset="0"/>
              </a:rPr>
              <a:t>Make sure the name is available</a:t>
            </a:r>
          </a:p>
          <a:p>
            <a:pPr marL="448285" indent="-448285">
              <a:buFont typeface="Arial" panose="020B0604020202020204" pitchFamily="34" charset="0"/>
              <a:buChar char="•"/>
            </a:pPr>
            <a:r>
              <a:rPr lang="en-US" sz="2745" dirty="0">
                <a:ln w="3175">
                  <a:noFill/>
                </a:ln>
                <a:gradFill>
                  <a:gsLst>
                    <a:gs pos="0">
                      <a:schemeClr val="tx1"/>
                    </a:gs>
                    <a:gs pos="100000">
                      <a:schemeClr val="tx1"/>
                    </a:gs>
                  </a:gsLst>
                  <a:lin ang="5400000" scaled="0"/>
                </a:gradFill>
                <a:latin typeface="+mj-lt"/>
                <a:cs typeface="Segoe UI" pitchFamily="34" charset="0"/>
              </a:rPr>
              <a:t>Hint at what the application does</a:t>
            </a:r>
          </a:p>
          <a:p>
            <a:pPr marL="448285" indent="-448285">
              <a:buFont typeface="Arial" panose="020B0604020202020204" pitchFamily="34" charset="0"/>
              <a:buChar char="•"/>
            </a:pPr>
            <a:r>
              <a:rPr lang="en-US" sz="2745" dirty="0">
                <a:ln w="3175">
                  <a:noFill/>
                </a:ln>
                <a:gradFill>
                  <a:gsLst>
                    <a:gs pos="0">
                      <a:schemeClr val="tx1"/>
                    </a:gs>
                    <a:gs pos="100000">
                      <a:schemeClr val="tx1"/>
                    </a:gs>
                  </a:gsLst>
                  <a:lin ang="5400000" scaled="0"/>
                </a:gradFill>
                <a:latin typeface="+mj-lt"/>
                <a:cs typeface="Segoe UI" pitchFamily="34" charset="0"/>
              </a:rPr>
              <a:t>Provide a tagline for more abstract names</a:t>
            </a:r>
          </a:p>
        </p:txBody>
      </p:sp>
      <p:sp>
        <p:nvSpPr>
          <p:cNvPr id="4" name="Rectangle 3"/>
          <p:cNvSpPr/>
          <p:nvPr/>
        </p:nvSpPr>
        <p:spPr>
          <a:xfrm>
            <a:off x="6126852" y="2485695"/>
            <a:ext cx="4392903" cy="3669513"/>
          </a:xfrm>
          <a:prstGeom prst="rect">
            <a:avLst/>
          </a:prstGeom>
        </p:spPr>
        <p:txBody>
          <a:bodyPr wrap="square" lIns="179310" tIns="143448" rIns="179310" bIns="143448">
            <a:spAutoFit/>
          </a:bodyPr>
          <a:lstStyle/>
          <a:p>
            <a:r>
              <a:rPr lang="en-US" sz="2745" dirty="0">
                <a:ln w="3175">
                  <a:noFill/>
                </a:ln>
                <a:gradFill>
                  <a:gsLst>
                    <a:gs pos="0">
                      <a:schemeClr val="tx1"/>
                    </a:gs>
                    <a:gs pos="100000">
                      <a:schemeClr val="tx1"/>
                    </a:gs>
                  </a:gsLst>
                  <a:lin ang="5400000" scaled="0"/>
                </a:gradFill>
                <a:latin typeface="+mj-lt"/>
                <a:cs typeface="Segoe UI" pitchFamily="34" charset="0"/>
              </a:rPr>
              <a:t>Don’t:</a:t>
            </a:r>
          </a:p>
          <a:p>
            <a:pPr marL="448285" indent="-448285">
              <a:buFont typeface="Arial" panose="020B0604020202020204" pitchFamily="34" charset="0"/>
              <a:buChar char="•"/>
            </a:pPr>
            <a:r>
              <a:rPr lang="en-US" sz="2745" dirty="0">
                <a:ln w="3175">
                  <a:noFill/>
                </a:ln>
                <a:gradFill>
                  <a:gsLst>
                    <a:gs pos="0">
                      <a:schemeClr val="tx1"/>
                    </a:gs>
                    <a:gs pos="100000">
                      <a:schemeClr val="tx1"/>
                    </a:gs>
                  </a:gsLst>
                  <a:lin ang="5400000" scaled="0"/>
                </a:gradFill>
                <a:latin typeface="+mj-lt"/>
                <a:cs typeface="Segoe UI" pitchFamily="34" charset="0"/>
              </a:rPr>
              <a:t>Use another company or product name as part of your name</a:t>
            </a:r>
          </a:p>
          <a:p>
            <a:pPr marL="448285" indent="-448285">
              <a:buFont typeface="Arial" panose="020B0604020202020204" pitchFamily="34" charset="0"/>
              <a:buChar char="•"/>
            </a:pPr>
            <a:r>
              <a:rPr lang="en-US" sz="2745" dirty="0">
                <a:ln w="3175">
                  <a:noFill/>
                </a:ln>
                <a:gradFill>
                  <a:gsLst>
                    <a:gs pos="0">
                      <a:schemeClr val="tx1"/>
                    </a:gs>
                    <a:gs pos="100000">
                      <a:schemeClr val="tx1"/>
                    </a:gs>
                  </a:gsLst>
                  <a:lin ang="5400000" scaled="0"/>
                </a:gradFill>
                <a:latin typeface="+mj-lt"/>
                <a:cs typeface="Segoe UI" pitchFamily="34" charset="0"/>
              </a:rPr>
              <a:t>Select a name hard to pronounce</a:t>
            </a:r>
          </a:p>
          <a:p>
            <a:pPr marL="448285" indent="-448285">
              <a:buFont typeface="Arial" panose="020B0604020202020204" pitchFamily="34" charset="0"/>
              <a:buChar char="•"/>
            </a:pPr>
            <a:r>
              <a:rPr lang="en-US" sz="2745" dirty="0">
                <a:ln w="3175">
                  <a:noFill/>
                </a:ln>
                <a:gradFill>
                  <a:gsLst>
                    <a:gs pos="0">
                      <a:schemeClr val="tx1"/>
                    </a:gs>
                    <a:gs pos="100000">
                      <a:schemeClr val="tx1"/>
                    </a:gs>
                  </a:gsLst>
                  <a:lin ang="5400000" scaled="0"/>
                </a:gradFill>
                <a:latin typeface="+mj-lt"/>
                <a:cs typeface="Segoe UI" pitchFamily="34" charset="0"/>
              </a:rPr>
              <a:t>Select a name hard to spell</a:t>
            </a:r>
          </a:p>
        </p:txBody>
      </p:sp>
    </p:spTree>
    <p:extLst>
      <p:ext uri="{BB962C8B-B14F-4D97-AF65-F5344CB8AC3E}">
        <p14:creationId xmlns:p14="http://schemas.microsoft.com/office/powerpoint/2010/main" val="2369460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54D8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597" y="0"/>
            <a:ext cx="8606899" cy="1327715"/>
          </a:xfrm>
        </p:spPr>
        <p:txBody>
          <a:bodyPr/>
          <a:lstStyle/>
          <a:p>
            <a:r>
              <a:rPr lang="en-US" sz="7060" dirty="0"/>
              <a:t>Getting Started</a:t>
            </a:r>
          </a:p>
        </p:txBody>
      </p:sp>
      <p:sp>
        <p:nvSpPr>
          <p:cNvPr id="5" name="Rectangle 4"/>
          <p:cNvSpPr/>
          <p:nvPr/>
        </p:nvSpPr>
        <p:spPr>
          <a:xfrm>
            <a:off x="1777357" y="1905000"/>
            <a:ext cx="8068968" cy="3669513"/>
          </a:xfrm>
          <a:prstGeom prst="rect">
            <a:avLst/>
          </a:prstGeom>
        </p:spPr>
        <p:txBody>
          <a:bodyPr wrap="square" lIns="179310" tIns="143448" rIns="179310" bIns="143448">
            <a:spAutoFit/>
          </a:bodyPr>
          <a:lstStyle/>
          <a:p>
            <a:r>
              <a:rPr lang="en-US" sz="2745" dirty="0">
                <a:latin typeface="+mj-lt"/>
              </a:rPr>
              <a:t>Brainstorming ideas for how to get started:</a:t>
            </a:r>
          </a:p>
          <a:p>
            <a:pPr marL="448285" indent="-448285">
              <a:buFont typeface="Arial" panose="020B0604020202020204" pitchFamily="34" charset="0"/>
              <a:buChar char="•"/>
            </a:pPr>
            <a:r>
              <a:rPr lang="en-US" sz="2745" dirty="0">
                <a:latin typeface="+mj-lt"/>
              </a:rPr>
              <a:t>Find inspiration in other languages. Latin, German, French, Italian</a:t>
            </a:r>
          </a:p>
          <a:p>
            <a:pPr marL="448285" indent="-448285">
              <a:buFont typeface="Arial" panose="020B0604020202020204" pitchFamily="34" charset="0"/>
              <a:buChar char="•"/>
            </a:pPr>
            <a:r>
              <a:rPr lang="en-US" sz="2745" dirty="0">
                <a:latin typeface="+mj-lt"/>
              </a:rPr>
              <a:t>Create a collage by cutting out words from various sources. Mix and match.</a:t>
            </a:r>
          </a:p>
          <a:p>
            <a:pPr marL="448285" indent="-448285">
              <a:buFont typeface="Arial" panose="020B0604020202020204" pitchFamily="34" charset="0"/>
              <a:buChar char="•"/>
            </a:pPr>
            <a:r>
              <a:rPr lang="en-US" sz="2745" dirty="0">
                <a:latin typeface="+mj-lt"/>
              </a:rPr>
              <a:t>Put together a mood board of images that relate to your application. Share with others to get a variety of words and terms to use.</a:t>
            </a:r>
          </a:p>
        </p:txBody>
      </p:sp>
    </p:spTree>
    <p:extLst>
      <p:ext uri="{BB962C8B-B14F-4D97-AF65-F5344CB8AC3E}">
        <p14:creationId xmlns:p14="http://schemas.microsoft.com/office/powerpoint/2010/main" val="401336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54D8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597" y="0"/>
            <a:ext cx="8606899" cy="1327715"/>
          </a:xfrm>
        </p:spPr>
        <p:txBody>
          <a:bodyPr/>
          <a:lstStyle/>
          <a:p>
            <a:r>
              <a:rPr lang="en-US" sz="7060" dirty="0"/>
              <a:t>Naming Resources</a:t>
            </a:r>
          </a:p>
        </p:txBody>
      </p:sp>
      <p:sp>
        <p:nvSpPr>
          <p:cNvPr id="5" name="Rectangle 4"/>
          <p:cNvSpPr/>
          <p:nvPr/>
        </p:nvSpPr>
        <p:spPr>
          <a:xfrm>
            <a:off x="1792597" y="2485696"/>
            <a:ext cx="8068968" cy="4514466"/>
          </a:xfrm>
          <a:prstGeom prst="rect">
            <a:avLst/>
          </a:prstGeom>
        </p:spPr>
        <p:txBody>
          <a:bodyPr wrap="square" lIns="179310" tIns="143448" rIns="179310" bIns="143448">
            <a:spAutoFit/>
          </a:bodyPr>
          <a:lstStyle/>
          <a:p>
            <a:pPr marL="448285" indent="-448285">
              <a:buFont typeface="Arial" panose="020B0604020202020204" pitchFamily="34" charset="0"/>
              <a:buChar char="•"/>
            </a:pPr>
            <a:r>
              <a:rPr lang="en-US" sz="2745" dirty="0">
                <a:latin typeface="+mj-lt"/>
              </a:rPr>
              <a:t>Consult the Thesaurus – Visual Thesaurus</a:t>
            </a:r>
          </a:p>
          <a:p>
            <a:pPr marL="448285" indent="-448285">
              <a:buFont typeface="Arial" panose="020B0604020202020204" pitchFamily="34" charset="0"/>
              <a:buChar char="•"/>
            </a:pPr>
            <a:r>
              <a:rPr lang="en-US" sz="2745" dirty="0">
                <a:ln w="3175">
                  <a:noFill/>
                </a:ln>
                <a:gradFill>
                  <a:gsLst>
                    <a:gs pos="0">
                      <a:schemeClr val="tx1"/>
                    </a:gs>
                    <a:gs pos="100000">
                      <a:schemeClr val="tx1"/>
                    </a:gs>
                  </a:gsLst>
                  <a:lin ang="5400000" scaled="0"/>
                </a:gradFill>
                <a:latin typeface="+mj-lt"/>
                <a:cs typeface="Segoe UI" pitchFamily="34" charset="0"/>
              </a:rPr>
              <a:t>Embrace Popular Culture – Visit Urban Dictionary</a:t>
            </a:r>
          </a:p>
          <a:p>
            <a:pPr marL="448285" indent="-448285">
              <a:buFont typeface="Arial" panose="020B0604020202020204" pitchFamily="34" charset="0"/>
              <a:buChar char="•"/>
            </a:pPr>
            <a:r>
              <a:rPr lang="en-US" sz="2745" dirty="0">
                <a:ln w="3175">
                  <a:noFill/>
                </a:ln>
                <a:gradFill>
                  <a:gsLst>
                    <a:gs pos="0">
                      <a:schemeClr val="tx1"/>
                    </a:gs>
                    <a:gs pos="100000">
                      <a:schemeClr val="tx1"/>
                    </a:gs>
                  </a:gsLst>
                  <a:lin ang="5400000" scaled="0"/>
                </a:gradFill>
                <a:latin typeface="+mj-lt"/>
                <a:cs typeface="Segoe UI" pitchFamily="34" charset="0"/>
              </a:rPr>
              <a:t>Use Domain Search Tools </a:t>
            </a:r>
          </a:p>
          <a:p>
            <a:pPr marL="448285" indent="-448285">
              <a:buFont typeface="Arial" panose="020B0604020202020204" pitchFamily="34" charset="0"/>
              <a:buChar char="•"/>
            </a:pPr>
            <a:r>
              <a:rPr lang="en-US" sz="2745" dirty="0">
                <a:ln w="3175">
                  <a:noFill/>
                </a:ln>
                <a:gradFill>
                  <a:gsLst>
                    <a:gs pos="0">
                      <a:schemeClr val="tx1"/>
                    </a:gs>
                    <a:gs pos="100000">
                      <a:schemeClr val="tx1"/>
                    </a:gs>
                  </a:gsLst>
                  <a:lin ang="5400000" scaled="0"/>
                </a:gradFill>
                <a:latin typeface="+mj-lt"/>
                <a:cs typeface="Segoe UI" pitchFamily="34" charset="0"/>
              </a:rPr>
              <a:t>Naming Worksheets – Use a naming worksheet </a:t>
            </a:r>
          </a:p>
          <a:p>
            <a:pPr marL="448285" indent="-448285">
              <a:buFont typeface="Arial" panose="020B0604020202020204" pitchFamily="34" charset="0"/>
              <a:buChar char="•"/>
            </a:pPr>
            <a:r>
              <a:rPr lang="en-US" sz="2745" dirty="0">
                <a:ln w="3175">
                  <a:noFill/>
                </a:ln>
                <a:gradFill>
                  <a:gsLst>
                    <a:gs pos="0">
                      <a:schemeClr val="tx1"/>
                    </a:gs>
                    <a:gs pos="100000">
                      <a:schemeClr val="tx1"/>
                    </a:gs>
                  </a:gsLst>
                  <a:lin ang="5400000" scaled="0"/>
                </a:gradFill>
                <a:latin typeface="+mj-lt"/>
                <a:cs typeface="Segoe UI" pitchFamily="34" charset="0"/>
              </a:rPr>
              <a:t>“How to Name Anything” – Follow the step by step directions in this great presentation http://www.slideshare.net/purewest/howto-namethings</a:t>
            </a:r>
          </a:p>
          <a:p>
            <a:endParaRPr lang="en-US" sz="2745" dirty="0">
              <a:ln w="3175">
                <a:noFill/>
              </a:ln>
              <a:gradFill>
                <a:gsLst>
                  <a:gs pos="0">
                    <a:schemeClr val="tx1"/>
                  </a:gs>
                  <a:gs pos="100000">
                    <a:schemeClr val="tx1"/>
                  </a:gs>
                </a:gsLst>
                <a:lin ang="5400000" scaled="0"/>
              </a:gradFill>
              <a:latin typeface="+mj-lt"/>
              <a:cs typeface="Segoe UI" pitchFamily="34" charset="0"/>
            </a:endParaRPr>
          </a:p>
          <a:p>
            <a:endParaRPr lang="en-US" sz="2745" dirty="0">
              <a:ln w="3175">
                <a:noFill/>
              </a:ln>
              <a:gradFill>
                <a:gsLst>
                  <a:gs pos="0">
                    <a:schemeClr val="tx1"/>
                  </a:gs>
                  <a:gs pos="100000">
                    <a:schemeClr val="tx1"/>
                  </a:gs>
                </a:gsLst>
                <a:lin ang="5400000" scaled="0"/>
              </a:gradFill>
              <a:latin typeface="+mj-lt"/>
              <a:cs typeface="Segoe UI" pitchFamily="34" charset="0"/>
            </a:endParaRPr>
          </a:p>
        </p:txBody>
      </p:sp>
    </p:spTree>
    <p:extLst>
      <p:ext uri="{BB962C8B-B14F-4D97-AF65-F5344CB8AC3E}">
        <p14:creationId xmlns:p14="http://schemas.microsoft.com/office/powerpoint/2010/main" val="1976862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Descriptions that Drive Downloads</a:t>
            </a:r>
          </a:p>
        </p:txBody>
      </p:sp>
    </p:spTree>
    <p:extLst>
      <p:ext uri="{BB962C8B-B14F-4D97-AF65-F5344CB8AC3E}">
        <p14:creationId xmlns:p14="http://schemas.microsoft.com/office/powerpoint/2010/main" val="252299691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dirty="0"/>
              <a:t>Introduction / Goals</a:t>
            </a:r>
          </a:p>
          <a:p>
            <a:r>
              <a:rPr lang="en-US" dirty="0"/>
              <a:t>Game Dev and design</a:t>
            </a:r>
          </a:p>
          <a:p>
            <a:r>
              <a:rPr lang="en-US" dirty="0"/>
              <a:t>Tools </a:t>
            </a:r>
          </a:p>
          <a:p>
            <a:r>
              <a:rPr lang="en-US" dirty="0"/>
              <a:t>Build / Customize</a:t>
            </a:r>
          </a:p>
          <a:p>
            <a:r>
              <a:rPr lang="en-US" dirty="0"/>
              <a:t>Finishing Touches – Marketing, Release, Store Submission</a:t>
            </a:r>
          </a:p>
          <a:p>
            <a:pPr marL="0" indent="0">
              <a:buNone/>
            </a:pPr>
            <a:endParaRPr lang="en-US" dirty="0"/>
          </a:p>
        </p:txBody>
      </p:sp>
    </p:spTree>
    <p:extLst>
      <p:ext uri="{BB962C8B-B14F-4D97-AF65-F5344CB8AC3E}">
        <p14:creationId xmlns:p14="http://schemas.microsoft.com/office/powerpoint/2010/main" val="5011079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54D8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597" y="0"/>
            <a:ext cx="8606899" cy="1327715"/>
          </a:xfrm>
        </p:spPr>
        <p:txBody>
          <a:bodyPr/>
          <a:lstStyle/>
          <a:p>
            <a:r>
              <a:rPr lang="en-US" sz="7060" dirty="0"/>
              <a:t>Description Tips</a:t>
            </a:r>
          </a:p>
        </p:txBody>
      </p:sp>
      <p:sp>
        <p:nvSpPr>
          <p:cNvPr id="5" name="Rectangle 4"/>
          <p:cNvSpPr/>
          <p:nvPr/>
        </p:nvSpPr>
        <p:spPr>
          <a:xfrm>
            <a:off x="1792597" y="2485696"/>
            <a:ext cx="8068968" cy="5358778"/>
          </a:xfrm>
          <a:prstGeom prst="rect">
            <a:avLst/>
          </a:prstGeom>
        </p:spPr>
        <p:txBody>
          <a:bodyPr wrap="square" lIns="179310" tIns="143448" rIns="179310" bIns="143448">
            <a:spAutoFit/>
          </a:bodyPr>
          <a:lstStyle/>
          <a:p>
            <a:pPr marL="448285" indent="-448285">
              <a:buFont typeface="Arial" panose="020B0604020202020204" pitchFamily="34" charset="0"/>
              <a:buChar char="•"/>
            </a:pPr>
            <a:r>
              <a:rPr lang="en-US" sz="2745" dirty="0">
                <a:latin typeface="+mj-lt"/>
              </a:rPr>
              <a:t>Only the first few lines are seen in the description preview</a:t>
            </a:r>
          </a:p>
          <a:p>
            <a:pPr marL="448285" indent="-448285">
              <a:buFont typeface="Arial" panose="020B0604020202020204" pitchFamily="34" charset="0"/>
              <a:buChar char="•"/>
            </a:pPr>
            <a:r>
              <a:rPr lang="en-US" sz="2745" dirty="0">
                <a:ln w="3175">
                  <a:noFill/>
                </a:ln>
                <a:gradFill>
                  <a:gsLst>
                    <a:gs pos="0">
                      <a:schemeClr val="tx1"/>
                    </a:gs>
                    <a:gs pos="100000">
                      <a:schemeClr val="tx1"/>
                    </a:gs>
                  </a:gsLst>
                  <a:lin ang="5400000" scaled="0"/>
                </a:gradFill>
                <a:latin typeface="+mj-lt"/>
                <a:cs typeface="Segoe UI" pitchFamily="34" charset="0"/>
              </a:rPr>
              <a:t>Explain the intent of the application clearly and succinctly</a:t>
            </a:r>
          </a:p>
          <a:p>
            <a:pPr marL="448285" indent="-448285">
              <a:buFont typeface="Arial" panose="020B0604020202020204" pitchFamily="34" charset="0"/>
              <a:buChar char="•"/>
            </a:pPr>
            <a:r>
              <a:rPr lang="en-US" sz="2745" dirty="0">
                <a:ln w="3175">
                  <a:noFill/>
                </a:ln>
                <a:gradFill>
                  <a:gsLst>
                    <a:gs pos="0">
                      <a:schemeClr val="tx1"/>
                    </a:gs>
                    <a:gs pos="100000">
                      <a:schemeClr val="tx1"/>
                    </a:gs>
                  </a:gsLst>
                  <a:lin ang="5400000" scaled="0"/>
                </a:gradFill>
                <a:latin typeface="+mj-lt"/>
                <a:cs typeface="Segoe UI" pitchFamily="34" charset="0"/>
              </a:rPr>
              <a:t>Include awards, positive reviews, feature roadmap or change log as part of the greater description</a:t>
            </a:r>
          </a:p>
          <a:p>
            <a:pPr marL="448285" indent="-448285">
              <a:buFont typeface="Arial" panose="020B0604020202020204" pitchFamily="34" charset="0"/>
              <a:buChar char="•"/>
            </a:pPr>
            <a:r>
              <a:rPr lang="en-US" sz="2745" dirty="0">
                <a:ln w="3175">
                  <a:noFill/>
                </a:ln>
                <a:gradFill>
                  <a:gsLst>
                    <a:gs pos="0">
                      <a:schemeClr val="tx1"/>
                    </a:gs>
                    <a:gs pos="100000">
                      <a:schemeClr val="tx1"/>
                    </a:gs>
                  </a:gsLst>
                  <a:lin ang="5400000" scaled="0"/>
                </a:gradFill>
                <a:latin typeface="+mj-lt"/>
                <a:cs typeface="Segoe UI" pitchFamily="34" charset="0"/>
              </a:rPr>
              <a:t>Include keywords in your description that users may use to search. Utilize a key words tool to help </a:t>
            </a:r>
          </a:p>
          <a:p>
            <a:pPr marL="448285" indent="-448285">
              <a:buFont typeface="Arial" panose="020B0604020202020204" pitchFamily="34" charset="0"/>
              <a:buChar char="•"/>
            </a:pPr>
            <a:endParaRPr lang="en-US" sz="2745" dirty="0">
              <a:ln w="3175">
                <a:noFill/>
              </a:ln>
              <a:gradFill>
                <a:gsLst>
                  <a:gs pos="0">
                    <a:schemeClr val="tx1"/>
                  </a:gs>
                  <a:gs pos="100000">
                    <a:schemeClr val="tx1"/>
                  </a:gs>
                </a:gsLst>
                <a:lin ang="5400000" scaled="0"/>
              </a:gradFill>
              <a:latin typeface="+mj-lt"/>
              <a:cs typeface="Segoe UI" pitchFamily="34" charset="0"/>
            </a:endParaRPr>
          </a:p>
          <a:p>
            <a:endParaRPr lang="en-US" sz="2745" dirty="0">
              <a:ln w="3175">
                <a:noFill/>
              </a:ln>
              <a:gradFill>
                <a:gsLst>
                  <a:gs pos="0">
                    <a:schemeClr val="tx1"/>
                  </a:gs>
                  <a:gs pos="100000">
                    <a:schemeClr val="tx1"/>
                  </a:gs>
                </a:gsLst>
                <a:lin ang="5400000" scaled="0"/>
              </a:gradFill>
              <a:latin typeface="+mj-lt"/>
              <a:cs typeface="Segoe UI" pitchFamily="34" charset="0"/>
            </a:endParaRPr>
          </a:p>
          <a:p>
            <a:endParaRPr lang="en-US" sz="2745" dirty="0">
              <a:ln w="3175">
                <a:noFill/>
              </a:ln>
              <a:gradFill>
                <a:gsLst>
                  <a:gs pos="0">
                    <a:schemeClr val="tx1"/>
                  </a:gs>
                  <a:gs pos="100000">
                    <a:schemeClr val="tx1"/>
                  </a:gs>
                </a:gsLst>
                <a:lin ang="5400000" scaled="0"/>
              </a:gradFill>
              <a:latin typeface="+mj-lt"/>
              <a:cs typeface="Segoe UI" pitchFamily="34" charset="0"/>
            </a:endParaRPr>
          </a:p>
        </p:txBody>
      </p:sp>
    </p:spTree>
    <p:extLst>
      <p:ext uri="{BB962C8B-B14F-4D97-AF65-F5344CB8AC3E}">
        <p14:creationId xmlns:p14="http://schemas.microsoft.com/office/powerpoint/2010/main" val="399363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54D8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597" y="0"/>
            <a:ext cx="8606899" cy="1327715"/>
          </a:xfrm>
        </p:spPr>
        <p:txBody>
          <a:bodyPr/>
          <a:lstStyle/>
          <a:p>
            <a:r>
              <a:rPr lang="en-US" sz="7060" dirty="0"/>
              <a:t>Description Tips</a:t>
            </a:r>
          </a:p>
        </p:txBody>
      </p:sp>
      <p:sp>
        <p:nvSpPr>
          <p:cNvPr id="5" name="Rectangle 4"/>
          <p:cNvSpPr/>
          <p:nvPr/>
        </p:nvSpPr>
        <p:spPr>
          <a:xfrm>
            <a:off x="1792597" y="2485696"/>
            <a:ext cx="8068968" cy="4936943"/>
          </a:xfrm>
          <a:prstGeom prst="rect">
            <a:avLst/>
          </a:prstGeom>
        </p:spPr>
        <p:txBody>
          <a:bodyPr wrap="square" lIns="179310" tIns="143448" rIns="179310" bIns="143448">
            <a:spAutoFit/>
          </a:bodyPr>
          <a:lstStyle/>
          <a:p>
            <a:pPr marL="448285" indent="-448285">
              <a:buFont typeface="Arial" panose="020B0604020202020204" pitchFamily="34" charset="0"/>
              <a:buChar char="•"/>
            </a:pPr>
            <a:r>
              <a:rPr lang="en-US" sz="2745" dirty="0">
                <a:latin typeface="+mj-lt"/>
              </a:rPr>
              <a:t>Max of 10,000 words for a description</a:t>
            </a:r>
          </a:p>
          <a:p>
            <a:pPr marL="448285" indent="-448285">
              <a:buFont typeface="Arial" panose="020B0604020202020204" pitchFamily="34" charset="0"/>
              <a:buChar char="•"/>
            </a:pPr>
            <a:r>
              <a:rPr lang="en-US" sz="2745" dirty="0">
                <a:ln w="3175">
                  <a:noFill/>
                </a:ln>
                <a:gradFill>
                  <a:gsLst>
                    <a:gs pos="0">
                      <a:schemeClr val="tx1"/>
                    </a:gs>
                    <a:gs pos="100000">
                      <a:schemeClr val="tx1"/>
                    </a:gs>
                  </a:gsLst>
                  <a:lin ang="5400000" scaled="0"/>
                </a:gradFill>
                <a:latin typeface="+mj-lt"/>
                <a:cs typeface="Segoe UI" pitchFamily="34" charset="0"/>
              </a:rPr>
              <a:t>Be descriptive, but don’t be unnecessarily verbose. Most users skim.</a:t>
            </a:r>
          </a:p>
          <a:p>
            <a:pPr marL="448285" indent="-448285">
              <a:buFont typeface="Arial" panose="020B0604020202020204" pitchFamily="34" charset="0"/>
              <a:buChar char="•"/>
            </a:pPr>
            <a:r>
              <a:rPr lang="en-US" sz="2745" dirty="0">
                <a:ln w="3175">
                  <a:noFill/>
                </a:ln>
                <a:gradFill>
                  <a:gsLst>
                    <a:gs pos="0">
                      <a:schemeClr val="tx1"/>
                    </a:gs>
                    <a:gs pos="100000">
                      <a:schemeClr val="tx1"/>
                    </a:gs>
                  </a:gsLst>
                  <a:lin ang="5400000" scaled="0"/>
                </a:gradFill>
                <a:latin typeface="+mj-lt"/>
                <a:cs typeface="Segoe UI" pitchFamily="34" charset="0"/>
              </a:rPr>
              <a:t>Format with bullet points when appropriate (feature lists, change log )</a:t>
            </a:r>
          </a:p>
          <a:p>
            <a:pPr marL="448285" indent="-448285">
              <a:buFont typeface="Arial" panose="020B0604020202020204" pitchFamily="34" charset="0"/>
              <a:buChar char="•"/>
            </a:pPr>
            <a:r>
              <a:rPr lang="en-US" sz="2745" dirty="0">
                <a:ln w="3175">
                  <a:noFill/>
                </a:ln>
                <a:gradFill>
                  <a:gsLst>
                    <a:gs pos="0">
                      <a:schemeClr val="tx1"/>
                    </a:gs>
                    <a:gs pos="100000">
                      <a:schemeClr val="tx1"/>
                    </a:gs>
                  </a:gsLst>
                  <a:lin ang="5400000" scaled="0"/>
                </a:gradFill>
                <a:latin typeface="+mj-lt"/>
                <a:cs typeface="Segoe UI" pitchFamily="34" charset="0"/>
              </a:rPr>
              <a:t>Highlight features that will interest your user, not that you find interesting.</a:t>
            </a:r>
          </a:p>
          <a:p>
            <a:pPr marL="448285" indent="-448285">
              <a:buFont typeface="Arial" panose="020B0604020202020204" pitchFamily="34" charset="0"/>
              <a:buChar char="•"/>
            </a:pPr>
            <a:endParaRPr lang="en-US" sz="2745" dirty="0">
              <a:ln w="3175">
                <a:noFill/>
              </a:ln>
              <a:gradFill>
                <a:gsLst>
                  <a:gs pos="0">
                    <a:schemeClr val="tx1"/>
                  </a:gs>
                  <a:gs pos="100000">
                    <a:schemeClr val="tx1"/>
                  </a:gs>
                </a:gsLst>
                <a:lin ang="5400000" scaled="0"/>
              </a:gradFill>
              <a:latin typeface="+mj-lt"/>
              <a:cs typeface="Segoe UI" pitchFamily="34" charset="0"/>
            </a:endParaRPr>
          </a:p>
          <a:p>
            <a:pPr marL="448285" indent="-448285">
              <a:buFont typeface="Arial" panose="020B0604020202020204" pitchFamily="34" charset="0"/>
              <a:buChar char="•"/>
            </a:pPr>
            <a:endParaRPr lang="en-US" sz="2745" dirty="0">
              <a:ln w="3175">
                <a:noFill/>
              </a:ln>
              <a:gradFill>
                <a:gsLst>
                  <a:gs pos="0">
                    <a:schemeClr val="tx1"/>
                  </a:gs>
                  <a:gs pos="100000">
                    <a:schemeClr val="tx1"/>
                  </a:gs>
                </a:gsLst>
                <a:lin ang="5400000" scaled="0"/>
              </a:gradFill>
              <a:latin typeface="+mj-lt"/>
              <a:cs typeface="Segoe UI" pitchFamily="34" charset="0"/>
            </a:endParaRPr>
          </a:p>
          <a:p>
            <a:endParaRPr lang="en-US" sz="2745" dirty="0">
              <a:ln w="3175">
                <a:noFill/>
              </a:ln>
              <a:gradFill>
                <a:gsLst>
                  <a:gs pos="0">
                    <a:schemeClr val="tx1"/>
                  </a:gs>
                  <a:gs pos="100000">
                    <a:schemeClr val="tx1"/>
                  </a:gs>
                </a:gsLst>
                <a:lin ang="5400000" scaled="0"/>
              </a:gradFill>
              <a:latin typeface="+mj-lt"/>
              <a:cs typeface="Segoe UI" pitchFamily="34" charset="0"/>
            </a:endParaRPr>
          </a:p>
          <a:p>
            <a:endParaRPr lang="en-US" sz="2745" dirty="0">
              <a:ln w="3175">
                <a:noFill/>
              </a:ln>
              <a:gradFill>
                <a:gsLst>
                  <a:gs pos="0">
                    <a:schemeClr val="tx1"/>
                  </a:gs>
                  <a:gs pos="100000">
                    <a:schemeClr val="tx1"/>
                  </a:gs>
                </a:gsLst>
                <a:lin ang="5400000" scaled="0"/>
              </a:gradFill>
              <a:latin typeface="+mj-lt"/>
              <a:cs typeface="Segoe UI" pitchFamily="34" charset="0"/>
            </a:endParaRPr>
          </a:p>
        </p:txBody>
      </p:sp>
    </p:spTree>
    <p:extLst>
      <p:ext uri="{BB962C8B-B14F-4D97-AF65-F5344CB8AC3E}">
        <p14:creationId xmlns:p14="http://schemas.microsoft.com/office/powerpoint/2010/main" val="2988920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Icons as First Impressions</a:t>
            </a:r>
          </a:p>
        </p:txBody>
      </p:sp>
    </p:spTree>
    <p:extLst>
      <p:ext uri="{BB962C8B-B14F-4D97-AF65-F5344CB8AC3E}">
        <p14:creationId xmlns:p14="http://schemas.microsoft.com/office/powerpoint/2010/main" val="289431706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54D8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04893" y="0"/>
            <a:ext cx="8606899" cy="1327715"/>
          </a:xfrm>
        </p:spPr>
        <p:txBody>
          <a:bodyPr/>
          <a:lstStyle/>
          <a:p>
            <a:r>
              <a:rPr lang="en-US" sz="7060" dirty="0"/>
              <a:t>Well Designed Icons</a:t>
            </a:r>
          </a:p>
        </p:txBody>
      </p:sp>
      <p:sp>
        <p:nvSpPr>
          <p:cNvPr id="5" name="Rectangle 4"/>
          <p:cNvSpPr/>
          <p:nvPr/>
        </p:nvSpPr>
        <p:spPr>
          <a:xfrm>
            <a:off x="1792598" y="3480307"/>
            <a:ext cx="8068968" cy="5358778"/>
          </a:xfrm>
          <a:prstGeom prst="rect">
            <a:avLst/>
          </a:prstGeom>
        </p:spPr>
        <p:txBody>
          <a:bodyPr wrap="square" lIns="179310" tIns="143448" rIns="179310" bIns="143448">
            <a:spAutoFit/>
          </a:bodyPr>
          <a:lstStyle/>
          <a:p>
            <a:pPr marL="448285" indent="-448285">
              <a:buFont typeface="Arial" panose="020B0604020202020204" pitchFamily="34" charset="0"/>
              <a:buChar char="•"/>
            </a:pPr>
            <a:r>
              <a:rPr lang="en-US" sz="2745" dirty="0">
                <a:latin typeface="+mj-lt"/>
              </a:rPr>
              <a:t>Communicate the intent of the application</a:t>
            </a:r>
          </a:p>
          <a:p>
            <a:pPr marL="448285" indent="-448285">
              <a:buFont typeface="Arial" panose="020B0604020202020204" pitchFamily="34" charset="0"/>
              <a:buChar char="•"/>
            </a:pPr>
            <a:r>
              <a:rPr lang="en-US" sz="2745" dirty="0">
                <a:ln w="3175">
                  <a:noFill/>
                </a:ln>
                <a:gradFill>
                  <a:gsLst>
                    <a:gs pos="0">
                      <a:schemeClr val="tx1"/>
                    </a:gs>
                    <a:gs pos="100000">
                      <a:schemeClr val="tx1"/>
                    </a:gs>
                  </a:gsLst>
                  <a:lin ang="5400000" scaled="0"/>
                </a:gradFill>
                <a:latin typeface="+mj-lt"/>
                <a:cs typeface="Segoe UI" pitchFamily="34" charset="0"/>
              </a:rPr>
              <a:t>Create visual interest </a:t>
            </a:r>
          </a:p>
          <a:p>
            <a:pPr marL="448285" indent="-448285">
              <a:buFont typeface="Arial" panose="020B0604020202020204" pitchFamily="34" charset="0"/>
              <a:buChar char="•"/>
            </a:pPr>
            <a:r>
              <a:rPr lang="en-US" sz="2745" dirty="0">
                <a:ln w="3175">
                  <a:noFill/>
                </a:ln>
                <a:gradFill>
                  <a:gsLst>
                    <a:gs pos="0">
                      <a:schemeClr val="tx1"/>
                    </a:gs>
                    <a:gs pos="100000">
                      <a:schemeClr val="tx1"/>
                    </a:gs>
                  </a:gsLst>
                  <a:lin ang="5400000" scaled="0"/>
                </a:gradFill>
                <a:latin typeface="+mj-lt"/>
                <a:cs typeface="Segoe UI" pitchFamily="34" charset="0"/>
              </a:rPr>
              <a:t>Set the theme and tone for the game narrative</a:t>
            </a:r>
          </a:p>
          <a:p>
            <a:pPr marL="448285" indent="-448285">
              <a:buFont typeface="Arial" panose="020B0604020202020204" pitchFamily="34" charset="0"/>
              <a:buChar char="•"/>
            </a:pPr>
            <a:r>
              <a:rPr lang="en-US" sz="2745" dirty="0">
                <a:ln w="3175">
                  <a:noFill/>
                </a:ln>
                <a:gradFill>
                  <a:gsLst>
                    <a:gs pos="0">
                      <a:schemeClr val="tx1"/>
                    </a:gs>
                    <a:gs pos="100000">
                      <a:schemeClr val="tx1"/>
                    </a:gs>
                  </a:gsLst>
                  <a:lin ang="5400000" scaled="0"/>
                </a:gradFill>
                <a:latin typeface="+mj-lt"/>
                <a:cs typeface="Segoe UI" pitchFamily="34" charset="0"/>
              </a:rPr>
              <a:t>Are simple, symbolic and fit into the overarching game design narrative</a:t>
            </a:r>
          </a:p>
          <a:p>
            <a:pPr marL="448285" indent="-448285">
              <a:buFont typeface="Arial" panose="020B0604020202020204" pitchFamily="34" charset="0"/>
              <a:buChar char="•"/>
            </a:pPr>
            <a:endParaRPr lang="en-US" sz="2745" dirty="0">
              <a:ln w="3175">
                <a:noFill/>
              </a:ln>
              <a:gradFill>
                <a:gsLst>
                  <a:gs pos="0">
                    <a:schemeClr val="tx1"/>
                  </a:gs>
                  <a:gs pos="100000">
                    <a:schemeClr val="tx1"/>
                  </a:gs>
                </a:gsLst>
                <a:lin ang="5400000" scaled="0"/>
              </a:gradFill>
              <a:latin typeface="+mj-lt"/>
              <a:cs typeface="Segoe UI" pitchFamily="34" charset="0"/>
            </a:endParaRPr>
          </a:p>
          <a:p>
            <a:pPr marL="448285" indent="-448285">
              <a:buFont typeface="Arial" panose="020B0604020202020204" pitchFamily="34" charset="0"/>
              <a:buChar char="•"/>
            </a:pPr>
            <a:endParaRPr lang="en-US" sz="2745" dirty="0">
              <a:ln w="3175">
                <a:noFill/>
              </a:ln>
              <a:gradFill>
                <a:gsLst>
                  <a:gs pos="0">
                    <a:schemeClr val="tx1"/>
                  </a:gs>
                  <a:gs pos="100000">
                    <a:schemeClr val="tx1"/>
                  </a:gs>
                </a:gsLst>
                <a:lin ang="5400000" scaled="0"/>
              </a:gradFill>
              <a:latin typeface="+mj-lt"/>
              <a:cs typeface="Segoe UI" pitchFamily="34" charset="0"/>
            </a:endParaRPr>
          </a:p>
          <a:p>
            <a:pPr marL="448285" indent="-448285">
              <a:buFont typeface="Arial" panose="020B0604020202020204" pitchFamily="34" charset="0"/>
              <a:buChar char="•"/>
            </a:pPr>
            <a:endParaRPr lang="en-US" sz="2745" dirty="0">
              <a:ln w="3175">
                <a:noFill/>
              </a:ln>
              <a:gradFill>
                <a:gsLst>
                  <a:gs pos="0">
                    <a:schemeClr val="tx1"/>
                  </a:gs>
                  <a:gs pos="100000">
                    <a:schemeClr val="tx1"/>
                  </a:gs>
                </a:gsLst>
                <a:lin ang="5400000" scaled="0"/>
              </a:gradFill>
              <a:latin typeface="+mj-lt"/>
              <a:cs typeface="Segoe UI" pitchFamily="34" charset="0"/>
            </a:endParaRPr>
          </a:p>
          <a:p>
            <a:endParaRPr lang="en-US" sz="2745" dirty="0">
              <a:ln w="3175">
                <a:noFill/>
              </a:ln>
              <a:gradFill>
                <a:gsLst>
                  <a:gs pos="0">
                    <a:schemeClr val="tx1"/>
                  </a:gs>
                  <a:gs pos="100000">
                    <a:schemeClr val="tx1"/>
                  </a:gs>
                </a:gsLst>
                <a:lin ang="5400000" scaled="0"/>
              </a:gradFill>
              <a:latin typeface="+mj-lt"/>
              <a:cs typeface="Segoe UI" pitchFamily="34" charset="0"/>
            </a:endParaRPr>
          </a:p>
          <a:p>
            <a:endParaRPr lang="en-US" sz="2745" dirty="0">
              <a:ln w="3175">
                <a:noFill/>
              </a:ln>
              <a:gradFill>
                <a:gsLst>
                  <a:gs pos="0">
                    <a:schemeClr val="tx1"/>
                  </a:gs>
                  <a:gs pos="100000">
                    <a:schemeClr val="tx1"/>
                  </a:gs>
                </a:gsLst>
                <a:lin ang="5400000" scaled="0"/>
              </a:gradFill>
              <a:latin typeface="+mj-lt"/>
              <a:cs typeface="Segoe UI" pitchFamily="34" charset="0"/>
            </a:endParaRPr>
          </a:p>
        </p:txBody>
      </p:sp>
    </p:spTree>
    <p:extLst>
      <p:ext uri="{BB962C8B-B14F-4D97-AF65-F5344CB8AC3E}">
        <p14:creationId xmlns:p14="http://schemas.microsoft.com/office/powerpoint/2010/main" val="2086603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54D8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597" y="0"/>
            <a:ext cx="8606899" cy="1327715"/>
          </a:xfrm>
        </p:spPr>
        <p:txBody>
          <a:bodyPr>
            <a:normAutofit fontScale="90000"/>
          </a:bodyPr>
          <a:lstStyle/>
          <a:p>
            <a:r>
              <a:rPr lang="en-US" sz="7060" dirty="0"/>
              <a:t>Creating Impressive Icons</a:t>
            </a:r>
          </a:p>
        </p:txBody>
      </p:sp>
      <p:sp>
        <p:nvSpPr>
          <p:cNvPr id="5" name="Rectangle 4"/>
          <p:cNvSpPr/>
          <p:nvPr/>
        </p:nvSpPr>
        <p:spPr>
          <a:xfrm>
            <a:off x="1792597" y="3160037"/>
            <a:ext cx="8068968" cy="5358778"/>
          </a:xfrm>
          <a:prstGeom prst="rect">
            <a:avLst/>
          </a:prstGeom>
        </p:spPr>
        <p:txBody>
          <a:bodyPr wrap="square" lIns="179310" tIns="143448" rIns="179310" bIns="143448">
            <a:spAutoFit/>
          </a:bodyPr>
          <a:lstStyle/>
          <a:p>
            <a:pPr marL="448285" indent="-448285">
              <a:buFont typeface="Arial" panose="020B0604020202020204" pitchFamily="34" charset="0"/>
              <a:buChar char="•"/>
            </a:pPr>
            <a:r>
              <a:rPr lang="en-US" sz="2745" dirty="0">
                <a:latin typeface="+mj-lt"/>
              </a:rPr>
              <a:t>Get a quick start with Icon Fonts</a:t>
            </a:r>
          </a:p>
          <a:p>
            <a:pPr marL="448285" indent="-448285">
              <a:buFont typeface="Arial" panose="020B0604020202020204" pitchFamily="34" charset="0"/>
              <a:buChar char="•"/>
            </a:pPr>
            <a:r>
              <a:rPr lang="en-US" sz="2745" dirty="0">
                <a:ln w="3175">
                  <a:noFill/>
                </a:ln>
                <a:gradFill>
                  <a:gsLst>
                    <a:gs pos="0">
                      <a:schemeClr val="tx1"/>
                    </a:gs>
                    <a:gs pos="100000">
                      <a:schemeClr val="tx1"/>
                    </a:gs>
                  </a:gsLst>
                  <a:lin ang="5400000" scaled="0"/>
                </a:gradFill>
                <a:latin typeface="+mj-lt"/>
                <a:cs typeface="Segoe UI" pitchFamily="34" charset="0"/>
              </a:rPr>
              <a:t>Start at the largest resolution, then size down and tweak the details</a:t>
            </a:r>
          </a:p>
          <a:p>
            <a:pPr marL="448285" indent="-448285">
              <a:buFont typeface="Arial" panose="020B0604020202020204" pitchFamily="34" charset="0"/>
              <a:buChar char="•"/>
            </a:pPr>
            <a:r>
              <a:rPr lang="en-US" sz="2745" dirty="0">
                <a:ln w="3175">
                  <a:noFill/>
                </a:ln>
                <a:gradFill>
                  <a:gsLst>
                    <a:gs pos="0">
                      <a:schemeClr val="tx1"/>
                    </a:gs>
                    <a:gs pos="100000">
                      <a:schemeClr val="tx1"/>
                    </a:gs>
                  </a:gsLst>
                  <a:lin ang="5400000" scaled="0"/>
                </a:gradFill>
                <a:latin typeface="+mj-lt"/>
                <a:cs typeface="Segoe UI" pitchFamily="34" charset="0"/>
              </a:rPr>
              <a:t>Start in black and white before delving into color</a:t>
            </a:r>
          </a:p>
          <a:p>
            <a:pPr marL="448285" indent="-448285">
              <a:buFont typeface="Arial" panose="020B0604020202020204" pitchFamily="34" charset="0"/>
              <a:buChar char="•"/>
            </a:pPr>
            <a:r>
              <a:rPr lang="en-US" sz="2745" dirty="0">
                <a:ln w="3175">
                  <a:noFill/>
                </a:ln>
                <a:gradFill>
                  <a:gsLst>
                    <a:gs pos="0">
                      <a:schemeClr val="tx1"/>
                    </a:gs>
                    <a:gs pos="100000">
                      <a:schemeClr val="tx1"/>
                    </a:gs>
                  </a:gsLst>
                  <a:lin ang="5400000" scaled="0"/>
                </a:gradFill>
                <a:latin typeface="+mj-lt"/>
                <a:cs typeface="Segoe UI" pitchFamily="34" charset="0"/>
              </a:rPr>
              <a:t>Get someone to make them for you – find a designer friend or use a design crowdsourcing site</a:t>
            </a:r>
          </a:p>
          <a:p>
            <a:pPr marL="448285" indent="-448285">
              <a:buFont typeface="Arial" panose="020B0604020202020204" pitchFamily="34" charset="0"/>
              <a:buChar char="•"/>
            </a:pPr>
            <a:endParaRPr lang="en-US" sz="2745" dirty="0">
              <a:ln w="3175">
                <a:noFill/>
              </a:ln>
              <a:gradFill>
                <a:gsLst>
                  <a:gs pos="0">
                    <a:schemeClr val="tx1"/>
                  </a:gs>
                  <a:gs pos="100000">
                    <a:schemeClr val="tx1"/>
                  </a:gs>
                </a:gsLst>
                <a:lin ang="5400000" scaled="0"/>
              </a:gradFill>
              <a:latin typeface="+mj-lt"/>
              <a:cs typeface="Segoe UI" pitchFamily="34" charset="0"/>
            </a:endParaRPr>
          </a:p>
          <a:p>
            <a:pPr marL="448285" indent="-448285">
              <a:buFont typeface="Arial" panose="020B0604020202020204" pitchFamily="34" charset="0"/>
              <a:buChar char="•"/>
            </a:pPr>
            <a:endParaRPr lang="en-US" sz="2745" dirty="0">
              <a:ln w="3175">
                <a:noFill/>
              </a:ln>
              <a:gradFill>
                <a:gsLst>
                  <a:gs pos="0">
                    <a:schemeClr val="tx1"/>
                  </a:gs>
                  <a:gs pos="100000">
                    <a:schemeClr val="tx1"/>
                  </a:gs>
                </a:gsLst>
                <a:lin ang="5400000" scaled="0"/>
              </a:gradFill>
              <a:latin typeface="+mj-lt"/>
              <a:cs typeface="Segoe UI" pitchFamily="34" charset="0"/>
            </a:endParaRPr>
          </a:p>
          <a:p>
            <a:pPr marL="448285" indent="-448285">
              <a:buFont typeface="Arial" panose="020B0604020202020204" pitchFamily="34" charset="0"/>
              <a:buChar char="•"/>
            </a:pPr>
            <a:endParaRPr lang="en-US" sz="2745" dirty="0">
              <a:ln w="3175">
                <a:noFill/>
              </a:ln>
              <a:gradFill>
                <a:gsLst>
                  <a:gs pos="0">
                    <a:schemeClr val="tx1"/>
                  </a:gs>
                  <a:gs pos="100000">
                    <a:schemeClr val="tx1"/>
                  </a:gs>
                </a:gsLst>
                <a:lin ang="5400000" scaled="0"/>
              </a:gradFill>
              <a:latin typeface="+mj-lt"/>
              <a:cs typeface="Segoe UI" pitchFamily="34" charset="0"/>
            </a:endParaRPr>
          </a:p>
          <a:p>
            <a:endParaRPr lang="en-US" sz="2745" dirty="0">
              <a:ln w="3175">
                <a:noFill/>
              </a:ln>
              <a:gradFill>
                <a:gsLst>
                  <a:gs pos="0">
                    <a:schemeClr val="tx1"/>
                  </a:gs>
                  <a:gs pos="100000">
                    <a:schemeClr val="tx1"/>
                  </a:gs>
                </a:gsLst>
                <a:lin ang="5400000" scaled="0"/>
              </a:gradFill>
              <a:latin typeface="+mj-lt"/>
              <a:cs typeface="Segoe UI" pitchFamily="34" charset="0"/>
            </a:endParaRPr>
          </a:p>
          <a:p>
            <a:endParaRPr lang="en-US" sz="2745" dirty="0">
              <a:ln w="3175">
                <a:noFill/>
              </a:ln>
              <a:gradFill>
                <a:gsLst>
                  <a:gs pos="0">
                    <a:schemeClr val="tx1"/>
                  </a:gs>
                  <a:gs pos="100000">
                    <a:schemeClr val="tx1"/>
                  </a:gs>
                </a:gsLst>
                <a:lin ang="5400000" scaled="0"/>
              </a:gradFill>
              <a:latin typeface="+mj-lt"/>
              <a:cs typeface="Segoe UI" pitchFamily="34" charset="0"/>
            </a:endParaRPr>
          </a:p>
        </p:txBody>
      </p:sp>
    </p:spTree>
    <p:extLst>
      <p:ext uri="{BB962C8B-B14F-4D97-AF65-F5344CB8AC3E}">
        <p14:creationId xmlns:p14="http://schemas.microsoft.com/office/powerpoint/2010/main" val="2643897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cdn.ithinkdiff.com/wp-content/uploads/2011/03/Angry-Birds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40880" y="3288145"/>
            <a:ext cx="2422765" cy="356985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7268532" cy="3288145"/>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288145"/>
            <a:ext cx="4840881" cy="356985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28877" y="-13468"/>
            <a:ext cx="4973239" cy="2775141"/>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28877" y="2761673"/>
            <a:ext cx="4968354" cy="4096327"/>
          </a:xfrm>
          <a:prstGeom prst="rect">
            <a:avLst/>
          </a:prstGeom>
        </p:spPr>
      </p:pic>
    </p:spTree>
    <p:extLst>
      <p:ext uri="{BB962C8B-B14F-4D97-AF65-F5344CB8AC3E}">
        <p14:creationId xmlns:p14="http://schemas.microsoft.com/office/powerpoint/2010/main" val="362892814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Sell through Screenshots</a:t>
            </a:r>
          </a:p>
        </p:txBody>
      </p:sp>
    </p:spTree>
    <p:extLst>
      <p:ext uri="{BB962C8B-B14F-4D97-AF65-F5344CB8AC3E}">
        <p14:creationId xmlns:p14="http://schemas.microsoft.com/office/powerpoint/2010/main" val="14474772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54D8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597" y="0"/>
            <a:ext cx="8606899" cy="1327715"/>
          </a:xfrm>
        </p:spPr>
        <p:txBody>
          <a:bodyPr/>
          <a:lstStyle/>
          <a:p>
            <a:r>
              <a:rPr lang="en-US" sz="7060" dirty="0"/>
              <a:t>Screenshots</a:t>
            </a:r>
          </a:p>
        </p:txBody>
      </p:sp>
      <p:sp>
        <p:nvSpPr>
          <p:cNvPr id="5" name="Rectangle 4"/>
          <p:cNvSpPr/>
          <p:nvPr/>
        </p:nvSpPr>
        <p:spPr>
          <a:xfrm>
            <a:off x="1792597" y="2488431"/>
            <a:ext cx="8068968" cy="4091989"/>
          </a:xfrm>
          <a:prstGeom prst="rect">
            <a:avLst/>
          </a:prstGeom>
        </p:spPr>
        <p:txBody>
          <a:bodyPr wrap="square" lIns="179310" tIns="143448" rIns="179310" bIns="143448">
            <a:spAutoFit/>
          </a:bodyPr>
          <a:lstStyle/>
          <a:p>
            <a:r>
              <a:rPr lang="en-US" sz="2745" dirty="0">
                <a:latin typeface="+mj-lt"/>
              </a:rPr>
              <a:t>Screenshots sets the user expectation for the application experience. If the first screenshot looks desolate and boring, the user will assume that is true of the entire application.. </a:t>
            </a:r>
          </a:p>
          <a:p>
            <a:pPr marL="448285" indent="-448285">
              <a:buFont typeface="Arial" panose="020B0604020202020204" pitchFamily="34" charset="0"/>
              <a:buChar char="•"/>
            </a:pPr>
            <a:endParaRPr lang="en-US" sz="2745" dirty="0">
              <a:ln w="3175">
                <a:noFill/>
              </a:ln>
              <a:gradFill>
                <a:gsLst>
                  <a:gs pos="0">
                    <a:schemeClr val="tx1"/>
                  </a:gs>
                  <a:gs pos="100000">
                    <a:schemeClr val="tx1"/>
                  </a:gs>
                </a:gsLst>
                <a:lin ang="5400000" scaled="0"/>
              </a:gradFill>
              <a:latin typeface="+mj-lt"/>
              <a:cs typeface="Segoe UI" pitchFamily="34" charset="0"/>
            </a:endParaRPr>
          </a:p>
          <a:p>
            <a:pPr marL="448285" indent="-448285">
              <a:buFont typeface="Arial" panose="020B0604020202020204" pitchFamily="34" charset="0"/>
              <a:buChar char="•"/>
            </a:pPr>
            <a:endParaRPr lang="en-US" sz="2745" dirty="0">
              <a:ln w="3175">
                <a:noFill/>
              </a:ln>
              <a:gradFill>
                <a:gsLst>
                  <a:gs pos="0">
                    <a:schemeClr val="tx1"/>
                  </a:gs>
                  <a:gs pos="100000">
                    <a:schemeClr val="tx1"/>
                  </a:gs>
                </a:gsLst>
                <a:lin ang="5400000" scaled="0"/>
              </a:gradFill>
              <a:latin typeface="+mj-lt"/>
              <a:cs typeface="Segoe UI" pitchFamily="34" charset="0"/>
            </a:endParaRPr>
          </a:p>
          <a:p>
            <a:pPr marL="448285" indent="-448285">
              <a:buFont typeface="Arial" panose="020B0604020202020204" pitchFamily="34" charset="0"/>
              <a:buChar char="•"/>
            </a:pPr>
            <a:endParaRPr lang="en-US" sz="2745" dirty="0">
              <a:ln w="3175">
                <a:noFill/>
              </a:ln>
              <a:gradFill>
                <a:gsLst>
                  <a:gs pos="0">
                    <a:schemeClr val="tx1"/>
                  </a:gs>
                  <a:gs pos="100000">
                    <a:schemeClr val="tx1"/>
                  </a:gs>
                </a:gsLst>
                <a:lin ang="5400000" scaled="0"/>
              </a:gradFill>
              <a:latin typeface="+mj-lt"/>
              <a:cs typeface="Segoe UI" pitchFamily="34" charset="0"/>
            </a:endParaRPr>
          </a:p>
          <a:p>
            <a:endParaRPr lang="en-US" sz="2745" dirty="0">
              <a:ln w="3175">
                <a:noFill/>
              </a:ln>
              <a:gradFill>
                <a:gsLst>
                  <a:gs pos="0">
                    <a:schemeClr val="tx1"/>
                  </a:gs>
                  <a:gs pos="100000">
                    <a:schemeClr val="tx1"/>
                  </a:gs>
                </a:gsLst>
                <a:lin ang="5400000" scaled="0"/>
              </a:gradFill>
              <a:latin typeface="+mj-lt"/>
              <a:cs typeface="Segoe UI" pitchFamily="34" charset="0"/>
            </a:endParaRPr>
          </a:p>
          <a:p>
            <a:endParaRPr lang="en-US" sz="2745" dirty="0">
              <a:ln w="3175">
                <a:noFill/>
              </a:ln>
              <a:gradFill>
                <a:gsLst>
                  <a:gs pos="0">
                    <a:schemeClr val="tx1"/>
                  </a:gs>
                  <a:gs pos="100000">
                    <a:schemeClr val="tx1"/>
                  </a:gs>
                </a:gsLst>
                <a:lin ang="5400000" scaled="0"/>
              </a:gradFill>
              <a:latin typeface="+mj-lt"/>
              <a:cs typeface="Segoe UI" pitchFamily="34" charset="0"/>
            </a:endParaRPr>
          </a:p>
        </p:txBody>
      </p:sp>
    </p:spTree>
    <p:extLst>
      <p:ext uri="{BB962C8B-B14F-4D97-AF65-F5344CB8AC3E}">
        <p14:creationId xmlns:p14="http://schemas.microsoft.com/office/powerpoint/2010/main" val="1020105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54D8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598" y="0"/>
            <a:ext cx="8606899" cy="1327715"/>
          </a:xfrm>
        </p:spPr>
        <p:txBody>
          <a:bodyPr>
            <a:normAutofit fontScale="90000"/>
          </a:bodyPr>
          <a:lstStyle/>
          <a:p>
            <a:r>
              <a:rPr lang="en-US" sz="7060" dirty="0"/>
              <a:t>Screenshots Do’s &amp; Don’ts</a:t>
            </a:r>
          </a:p>
        </p:txBody>
      </p:sp>
      <p:sp>
        <p:nvSpPr>
          <p:cNvPr id="9" name="Rectangle 8"/>
          <p:cNvSpPr/>
          <p:nvPr/>
        </p:nvSpPr>
        <p:spPr>
          <a:xfrm>
            <a:off x="1792598" y="3166348"/>
            <a:ext cx="4124094" cy="2824238"/>
          </a:xfrm>
          <a:prstGeom prst="rect">
            <a:avLst/>
          </a:prstGeom>
        </p:spPr>
        <p:txBody>
          <a:bodyPr wrap="square" lIns="179310" tIns="143448" rIns="179310" bIns="143448">
            <a:spAutoFit/>
          </a:bodyPr>
          <a:lstStyle/>
          <a:p>
            <a:r>
              <a:rPr lang="en-US" sz="2745" dirty="0">
                <a:ln w="3175">
                  <a:noFill/>
                </a:ln>
                <a:gradFill>
                  <a:gsLst>
                    <a:gs pos="0">
                      <a:schemeClr val="tx1"/>
                    </a:gs>
                    <a:gs pos="100000">
                      <a:schemeClr val="tx1"/>
                    </a:gs>
                  </a:gsLst>
                  <a:lin ang="5400000" scaled="0"/>
                </a:gradFill>
                <a:latin typeface="+mj-lt"/>
                <a:cs typeface="Segoe UI" pitchFamily="34" charset="0"/>
              </a:rPr>
              <a:t>Do:</a:t>
            </a:r>
          </a:p>
          <a:p>
            <a:pPr marL="448285" indent="-448285">
              <a:buFont typeface="Arial" panose="020B0604020202020204" pitchFamily="34" charset="0"/>
              <a:buChar char="•"/>
            </a:pPr>
            <a:r>
              <a:rPr lang="en-US" sz="2745" dirty="0">
                <a:ln w="3175">
                  <a:noFill/>
                </a:ln>
                <a:gradFill>
                  <a:gsLst>
                    <a:gs pos="0">
                      <a:schemeClr val="tx1"/>
                    </a:gs>
                    <a:gs pos="100000">
                      <a:schemeClr val="tx1"/>
                    </a:gs>
                  </a:gsLst>
                  <a:lin ang="5400000" scaled="0"/>
                </a:gradFill>
                <a:latin typeface="+mj-lt"/>
                <a:cs typeface="Segoe UI" pitchFamily="34" charset="0"/>
              </a:rPr>
              <a:t>Show off features</a:t>
            </a:r>
          </a:p>
          <a:p>
            <a:pPr marL="448285" indent="-448285">
              <a:buFont typeface="Arial" panose="020B0604020202020204" pitchFamily="34" charset="0"/>
              <a:buChar char="•"/>
            </a:pPr>
            <a:r>
              <a:rPr lang="en-US" sz="2745" dirty="0">
                <a:ln w="3175">
                  <a:noFill/>
                </a:ln>
                <a:gradFill>
                  <a:gsLst>
                    <a:gs pos="0">
                      <a:schemeClr val="tx1"/>
                    </a:gs>
                    <a:gs pos="100000">
                      <a:schemeClr val="tx1"/>
                    </a:gs>
                  </a:gsLst>
                  <a:lin ang="5400000" scaled="0"/>
                </a:gradFill>
                <a:latin typeface="+mj-lt"/>
                <a:cs typeface="Segoe UI" pitchFamily="34" charset="0"/>
              </a:rPr>
              <a:t>Illustrate depth of experience with variety</a:t>
            </a:r>
          </a:p>
          <a:p>
            <a:pPr marL="448285" indent="-448285">
              <a:buFont typeface="Arial" panose="020B0604020202020204" pitchFamily="34" charset="0"/>
              <a:buChar char="•"/>
            </a:pPr>
            <a:r>
              <a:rPr lang="en-US" sz="2745" dirty="0">
                <a:ln w="3175">
                  <a:noFill/>
                </a:ln>
                <a:gradFill>
                  <a:gsLst>
                    <a:gs pos="0">
                      <a:schemeClr val="tx1"/>
                    </a:gs>
                    <a:gs pos="100000">
                      <a:schemeClr val="tx1"/>
                    </a:gs>
                  </a:gsLst>
                  <a:lin ang="5400000" scaled="0"/>
                </a:gradFill>
                <a:latin typeface="+mj-lt"/>
                <a:cs typeface="Segoe UI" pitchFamily="34" charset="0"/>
              </a:rPr>
              <a:t>Optimize images </a:t>
            </a:r>
          </a:p>
        </p:txBody>
      </p:sp>
      <p:sp>
        <p:nvSpPr>
          <p:cNvPr id="4" name="Rectangle 3"/>
          <p:cNvSpPr/>
          <p:nvPr/>
        </p:nvSpPr>
        <p:spPr>
          <a:xfrm>
            <a:off x="6126852" y="3166348"/>
            <a:ext cx="4392903" cy="3247036"/>
          </a:xfrm>
          <a:prstGeom prst="rect">
            <a:avLst/>
          </a:prstGeom>
        </p:spPr>
        <p:txBody>
          <a:bodyPr wrap="square" lIns="179310" tIns="143448" rIns="179310" bIns="143448">
            <a:spAutoFit/>
          </a:bodyPr>
          <a:lstStyle/>
          <a:p>
            <a:r>
              <a:rPr lang="en-US" sz="2745" dirty="0">
                <a:ln w="3175">
                  <a:noFill/>
                </a:ln>
                <a:gradFill>
                  <a:gsLst>
                    <a:gs pos="0">
                      <a:schemeClr val="tx1"/>
                    </a:gs>
                    <a:gs pos="100000">
                      <a:schemeClr val="tx1"/>
                    </a:gs>
                  </a:gsLst>
                  <a:lin ang="5400000" scaled="0"/>
                </a:gradFill>
                <a:latin typeface="+mj-lt"/>
                <a:cs typeface="Segoe UI" pitchFamily="34" charset="0"/>
              </a:rPr>
              <a:t>Don’t:</a:t>
            </a:r>
          </a:p>
          <a:p>
            <a:pPr marL="448285" indent="-448285">
              <a:buFont typeface="Arial" panose="020B0604020202020204" pitchFamily="34" charset="0"/>
              <a:buChar char="•"/>
            </a:pPr>
            <a:r>
              <a:rPr lang="en-US" sz="2745" dirty="0">
                <a:ln w="3175">
                  <a:noFill/>
                </a:ln>
                <a:gradFill>
                  <a:gsLst>
                    <a:gs pos="0">
                      <a:schemeClr val="tx1"/>
                    </a:gs>
                    <a:gs pos="100000">
                      <a:schemeClr val="tx1"/>
                    </a:gs>
                  </a:gsLst>
                  <a:lin ang="5400000" scaled="0"/>
                </a:gradFill>
                <a:latin typeface="+mj-lt"/>
                <a:cs typeface="Segoe UI" pitchFamily="34" charset="0"/>
              </a:rPr>
              <a:t>Submit multiple screenshots of the same thing</a:t>
            </a:r>
          </a:p>
          <a:p>
            <a:pPr marL="448285" indent="-448285">
              <a:buFont typeface="Arial" panose="020B0604020202020204" pitchFamily="34" charset="0"/>
              <a:buChar char="•"/>
            </a:pPr>
            <a:r>
              <a:rPr lang="en-US" sz="2745" dirty="0">
                <a:ln w="3175">
                  <a:noFill/>
                </a:ln>
                <a:gradFill>
                  <a:gsLst>
                    <a:gs pos="0">
                      <a:schemeClr val="tx1"/>
                    </a:gs>
                    <a:gs pos="100000">
                      <a:schemeClr val="tx1"/>
                    </a:gs>
                  </a:gsLst>
                  <a:lin ang="5400000" scaled="0"/>
                </a:gradFill>
                <a:latin typeface="+mj-lt"/>
                <a:cs typeface="Segoe UI" pitchFamily="34" charset="0"/>
              </a:rPr>
              <a:t>Submit low quality images</a:t>
            </a:r>
          </a:p>
          <a:p>
            <a:pPr marL="448285" indent="-448285">
              <a:buFont typeface="Arial" panose="020B0604020202020204" pitchFamily="34" charset="0"/>
              <a:buChar char="•"/>
            </a:pPr>
            <a:endParaRPr lang="en-US" sz="2745" dirty="0">
              <a:ln w="3175">
                <a:noFill/>
              </a:ln>
              <a:gradFill>
                <a:gsLst>
                  <a:gs pos="0">
                    <a:schemeClr val="tx1"/>
                  </a:gs>
                  <a:gs pos="100000">
                    <a:schemeClr val="tx1"/>
                  </a:gs>
                </a:gsLst>
                <a:lin ang="5400000" scaled="0"/>
              </a:gradFill>
              <a:latin typeface="+mj-lt"/>
              <a:cs typeface="Segoe UI" pitchFamily="34" charset="0"/>
            </a:endParaRPr>
          </a:p>
        </p:txBody>
      </p:sp>
    </p:spTree>
    <p:extLst>
      <p:ext uri="{BB962C8B-B14F-4D97-AF65-F5344CB8AC3E}">
        <p14:creationId xmlns:p14="http://schemas.microsoft.com/office/powerpoint/2010/main" val="2984123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Splash Screens</a:t>
            </a:r>
          </a:p>
        </p:txBody>
      </p:sp>
    </p:spTree>
    <p:extLst>
      <p:ext uri="{BB962C8B-B14F-4D97-AF65-F5344CB8AC3E}">
        <p14:creationId xmlns:p14="http://schemas.microsoft.com/office/powerpoint/2010/main" val="174856662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Game?</a:t>
            </a:r>
          </a:p>
        </p:txBody>
      </p:sp>
      <p:sp>
        <p:nvSpPr>
          <p:cNvPr id="3" name="Content Placeholder 2"/>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41678854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E54D8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597" y="0"/>
            <a:ext cx="8606899" cy="1327715"/>
          </a:xfrm>
        </p:spPr>
        <p:txBody>
          <a:bodyPr/>
          <a:lstStyle/>
          <a:p>
            <a:r>
              <a:rPr lang="en-US" sz="7060" dirty="0"/>
              <a:t>Splash Screen</a:t>
            </a:r>
          </a:p>
        </p:txBody>
      </p:sp>
      <p:sp>
        <p:nvSpPr>
          <p:cNvPr id="5" name="Rectangle 4"/>
          <p:cNvSpPr/>
          <p:nvPr/>
        </p:nvSpPr>
        <p:spPr>
          <a:xfrm>
            <a:off x="1792597" y="2488432"/>
            <a:ext cx="8068968" cy="4514466"/>
          </a:xfrm>
          <a:prstGeom prst="rect">
            <a:avLst/>
          </a:prstGeom>
        </p:spPr>
        <p:txBody>
          <a:bodyPr wrap="square" lIns="179310" tIns="143448" rIns="179310" bIns="143448">
            <a:spAutoFit/>
          </a:bodyPr>
          <a:lstStyle/>
          <a:p>
            <a:r>
              <a:rPr lang="en-US" sz="2745" dirty="0">
                <a:latin typeface="+mj-lt"/>
              </a:rPr>
              <a:t>A splash screen is shown immediately when the application is launched. This is the first thing the user will see when they use your application  - make sure to take advantage of this opportunity to build brand awareness. </a:t>
            </a:r>
          </a:p>
          <a:p>
            <a:pPr marL="448285" indent="-448285">
              <a:buFont typeface="Arial" panose="020B0604020202020204" pitchFamily="34" charset="0"/>
              <a:buChar char="•"/>
            </a:pPr>
            <a:endParaRPr lang="en-US" sz="2745" dirty="0">
              <a:ln w="3175">
                <a:noFill/>
              </a:ln>
              <a:gradFill>
                <a:gsLst>
                  <a:gs pos="0">
                    <a:schemeClr val="tx1"/>
                  </a:gs>
                  <a:gs pos="100000">
                    <a:schemeClr val="tx1"/>
                  </a:gs>
                </a:gsLst>
                <a:lin ang="5400000" scaled="0"/>
              </a:gradFill>
              <a:latin typeface="+mj-lt"/>
              <a:cs typeface="Segoe UI" pitchFamily="34" charset="0"/>
            </a:endParaRPr>
          </a:p>
          <a:p>
            <a:pPr marL="448285" indent="-448285">
              <a:buFont typeface="Arial" panose="020B0604020202020204" pitchFamily="34" charset="0"/>
              <a:buChar char="•"/>
            </a:pPr>
            <a:endParaRPr lang="en-US" sz="2745" dirty="0">
              <a:ln w="3175">
                <a:noFill/>
              </a:ln>
              <a:gradFill>
                <a:gsLst>
                  <a:gs pos="0">
                    <a:schemeClr val="tx1"/>
                  </a:gs>
                  <a:gs pos="100000">
                    <a:schemeClr val="tx1"/>
                  </a:gs>
                </a:gsLst>
                <a:lin ang="5400000" scaled="0"/>
              </a:gradFill>
              <a:latin typeface="+mj-lt"/>
              <a:cs typeface="Segoe UI" pitchFamily="34" charset="0"/>
            </a:endParaRPr>
          </a:p>
          <a:p>
            <a:pPr marL="448285" indent="-448285">
              <a:buFont typeface="Arial" panose="020B0604020202020204" pitchFamily="34" charset="0"/>
              <a:buChar char="•"/>
            </a:pPr>
            <a:endParaRPr lang="en-US" sz="2745" dirty="0">
              <a:ln w="3175">
                <a:noFill/>
              </a:ln>
              <a:gradFill>
                <a:gsLst>
                  <a:gs pos="0">
                    <a:schemeClr val="tx1"/>
                  </a:gs>
                  <a:gs pos="100000">
                    <a:schemeClr val="tx1"/>
                  </a:gs>
                </a:gsLst>
                <a:lin ang="5400000" scaled="0"/>
              </a:gradFill>
              <a:latin typeface="+mj-lt"/>
              <a:cs typeface="Segoe UI" pitchFamily="34" charset="0"/>
            </a:endParaRPr>
          </a:p>
          <a:p>
            <a:endParaRPr lang="en-US" sz="2745" dirty="0">
              <a:ln w="3175">
                <a:noFill/>
              </a:ln>
              <a:gradFill>
                <a:gsLst>
                  <a:gs pos="0">
                    <a:schemeClr val="tx1"/>
                  </a:gs>
                  <a:gs pos="100000">
                    <a:schemeClr val="tx1"/>
                  </a:gs>
                </a:gsLst>
                <a:lin ang="5400000" scaled="0"/>
              </a:gradFill>
              <a:latin typeface="+mj-lt"/>
              <a:cs typeface="Segoe UI" pitchFamily="34" charset="0"/>
            </a:endParaRPr>
          </a:p>
          <a:p>
            <a:endParaRPr lang="en-US" sz="2745" dirty="0">
              <a:ln w="3175">
                <a:noFill/>
              </a:ln>
              <a:gradFill>
                <a:gsLst>
                  <a:gs pos="0">
                    <a:schemeClr val="tx1"/>
                  </a:gs>
                  <a:gs pos="100000">
                    <a:schemeClr val="tx1"/>
                  </a:gs>
                </a:gsLst>
                <a:lin ang="5400000" scaled="0"/>
              </a:gradFill>
              <a:latin typeface="+mj-lt"/>
              <a:cs typeface="Segoe UI" pitchFamily="34" charset="0"/>
            </a:endParaRPr>
          </a:p>
        </p:txBody>
      </p:sp>
    </p:spTree>
    <p:extLst>
      <p:ext uri="{BB962C8B-B14F-4D97-AF65-F5344CB8AC3E}">
        <p14:creationId xmlns:p14="http://schemas.microsoft.com/office/powerpoint/2010/main" val="423938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Katherine (Kat) Harris</a:t>
            </a:r>
          </a:p>
        </p:txBody>
      </p:sp>
      <p:sp>
        <p:nvSpPr>
          <p:cNvPr id="3" name="Content Placeholder 2"/>
          <p:cNvSpPr>
            <a:spLocks noGrp="1"/>
          </p:cNvSpPr>
          <p:nvPr>
            <p:ph idx="1"/>
          </p:nvPr>
        </p:nvSpPr>
        <p:spPr>
          <a:xfrm>
            <a:off x="5301373" y="2039176"/>
            <a:ext cx="6052427" cy="3240626"/>
          </a:xfrm>
        </p:spPr>
        <p:txBody>
          <a:bodyPr numCol="1">
            <a:normAutofit lnSpcReduction="10000"/>
          </a:bodyPr>
          <a:lstStyle/>
          <a:p>
            <a:r>
              <a:rPr lang="en-US" sz="3200" dirty="0"/>
              <a:t>Twitter: @</a:t>
            </a:r>
            <a:r>
              <a:rPr lang="en-US" sz="3200" dirty="0" err="1"/>
              <a:t>KatVHarris</a:t>
            </a:r>
            <a:endParaRPr lang="en-US" sz="3200" dirty="0"/>
          </a:p>
          <a:p>
            <a:r>
              <a:rPr lang="en-US" sz="3200" dirty="0"/>
              <a:t>Blog: look on twitter </a:t>
            </a:r>
            <a:r>
              <a:rPr lang="en-US" sz="3200" dirty="0">
                <a:hlinkClick r:id="rId3"/>
              </a:rPr>
              <a:t>http://katvharris.azurewebsites.net</a:t>
            </a:r>
            <a:endParaRPr lang="en-US" sz="3200" dirty="0"/>
          </a:p>
          <a:p>
            <a:r>
              <a:rPr lang="en-US" sz="3200" dirty="0"/>
              <a:t>Email: </a:t>
            </a:r>
            <a:r>
              <a:rPr lang="en-US" sz="3200" dirty="0">
                <a:hlinkClick r:id="rId4"/>
              </a:rPr>
              <a:t>kaharri@Microsoft.com</a:t>
            </a:r>
            <a:r>
              <a:rPr lang="en-US" sz="3200" dirty="0"/>
              <a:t>	</a:t>
            </a:r>
          </a:p>
        </p:txBody>
      </p:sp>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l="8292" t="13421" b="14791"/>
          <a:stretch/>
        </p:blipFill>
        <p:spPr>
          <a:xfrm>
            <a:off x="7390402" y="287707"/>
            <a:ext cx="4169664" cy="1199492"/>
          </a:xfrm>
          <a:prstGeom prst="rect">
            <a:avLst/>
          </a:prstGeom>
        </p:spPr>
      </p:pic>
      <p:sp>
        <p:nvSpPr>
          <p:cNvPr id="9" name="Content Placeholder 2"/>
          <p:cNvSpPr txBox="1">
            <a:spLocks/>
          </p:cNvSpPr>
          <p:nvPr/>
        </p:nvSpPr>
        <p:spPr>
          <a:xfrm>
            <a:off x="1066800" y="4892815"/>
            <a:ext cx="8036127" cy="1159555"/>
          </a:xfrm>
          <a:prstGeom prst="rect">
            <a:avLst/>
          </a:prstGeom>
        </p:spPr>
        <p:txBody>
          <a:bodyPr vert="horz" lIns="91440" tIns="45720" rIns="91440" bIns="45720" numCol="1" rtlCol="0">
            <a:normAutofit lnSpcReduction="10000"/>
          </a:bodyPr>
          <a:lstStyle>
            <a:lvl1pPr marL="342900" indent="-342900" algn="l" defTabSz="457200" rtl="0" eaLnBrk="1" latinLnBrk="0" hangingPunct="1">
              <a:spcBef>
                <a:spcPct val="20000"/>
              </a:spcBef>
              <a:buClr>
                <a:schemeClr val="accent3"/>
              </a:buClr>
              <a:buSzPct val="105000"/>
              <a:buFont typeface="Wingdings" charset="2"/>
              <a:buChar char="§"/>
              <a:defRPr sz="3200" kern="1200">
                <a:solidFill>
                  <a:schemeClr val="tx1"/>
                </a:solidFill>
                <a:latin typeface="Calibri" pitchFamily="34" charset="0"/>
                <a:ea typeface="+mn-ea"/>
                <a:cs typeface="Arial"/>
              </a:defRPr>
            </a:lvl1pPr>
            <a:lvl2pPr marL="914400" indent="-457200" algn="l" defTabSz="457200" rtl="0" eaLnBrk="1" latinLnBrk="0" hangingPunct="1">
              <a:spcBef>
                <a:spcPct val="20000"/>
              </a:spcBef>
              <a:buClr>
                <a:srgbClr val="90BF44"/>
              </a:buClr>
              <a:buFont typeface="Lucida Grande"/>
              <a:buChar char="−"/>
              <a:defRPr sz="2800" kern="1200">
                <a:solidFill>
                  <a:schemeClr val="tx1"/>
                </a:solidFill>
                <a:latin typeface="Calibri" pitchFamily="34" charset="0"/>
                <a:ea typeface="+mn-ea"/>
                <a:cs typeface="Arial"/>
              </a:defRPr>
            </a:lvl2pPr>
            <a:lvl3pPr marL="1143000" indent="-228600" algn="l" defTabSz="457200" rtl="0" eaLnBrk="1" latinLnBrk="0" hangingPunct="1">
              <a:spcBef>
                <a:spcPct val="20000"/>
              </a:spcBef>
              <a:buClr>
                <a:srgbClr val="90BF44"/>
              </a:buClr>
              <a:buFont typeface="Arial"/>
              <a:buChar char="•"/>
              <a:defRPr sz="2400" kern="1200">
                <a:solidFill>
                  <a:schemeClr val="tx1"/>
                </a:solidFill>
                <a:latin typeface="Calibri" pitchFamily="34" charset="0"/>
                <a:ea typeface="+mn-ea"/>
                <a:cs typeface="Arial"/>
              </a:defRPr>
            </a:lvl3pPr>
            <a:lvl4pPr marL="1600200" indent="-228600" algn="l" defTabSz="457200" rtl="0" eaLnBrk="1" latinLnBrk="0" hangingPunct="1">
              <a:spcBef>
                <a:spcPct val="20000"/>
              </a:spcBef>
              <a:buClr>
                <a:srgbClr val="90BF44"/>
              </a:buClr>
              <a:buSzPct val="110000"/>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rgbClr val="90BF44"/>
              </a:buClr>
              <a:buSzPct val="80000"/>
              <a:buFont typeface="Courier New"/>
              <a:buChar char="o"/>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GitHub:</a:t>
            </a:r>
          </a:p>
          <a:p>
            <a:r>
              <a:rPr lang="en-US" sz="3600" dirty="0">
                <a:hlinkClick r:id="rId6"/>
              </a:rPr>
              <a:t>https://github.com/KatVHarris/</a:t>
            </a:r>
            <a:r>
              <a:rPr lang="en-US" sz="3600" dirty="0"/>
              <a:t>  </a:t>
            </a:r>
          </a:p>
        </p:txBody>
      </p:sp>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6800" y="2209800"/>
            <a:ext cx="3004539" cy="3004539"/>
          </a:xfrm>
          <a:prstGeom prst="rect">
            <a:avLst/>
          </a:prstGeom>
        </p:spPr>
      </p:pic>
    </p:spTree>
    <p:extLst>
      <p:ext uri="{BB962C8B-B14F-4D97-AF65-F5344CB8AC3E}">
        <p14:creationId xmlns:p14="http://schemas.microsoft.com/office/powerpoint/2010/main" val="1847689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7210" y="685800"/>
            <a:ext cx="5269230" cy="960263"/>
          </a:xfrm>
          <a:prstGeom prst="rect">
            <a:avLst/>
          </a:prstGeom>
          <a:noFill/>
        </p:spPr>
        <p:txBody>
          <a:bodyPr wrap="square" lIns="182880" tIns="146304" rIns="182880" bIns="146304" rtlCol="0">
            <a:spAutoFit/>
          </a:bodyPr>
          <a:lstStyle/>
          <a:p>
            <a:pPr>
              <a:lnSpc>
                <a:spcPct val="90000"/>
              </a:lnSpc>
              <a:spcAft>
                <a:spcPts val="600"/>
              </a:spcAft>
            </a:pPr>
            <a:r>
              <a:rPr lang="en-US" sz="4800" dirty="0">
                <a:solidFill>
                  <a:schemeClr val="bg2"/>
                </a:solidFill>
                <a:latin typeface="+mj-lt"/>
              </a:rPr>
              <a:t>Platformer</a:t>
            </a:r>
          </a:p>
        </p:txBody>
      </p:sp>
      <p:sp>
        <p:nvSpPr>
          <p:cNvPr id="6" name="TextBox 5"/>
          <p:cNvSpPr txBox="1"/>
          <p:nvPr/>
        </p:nvSpPr>
        <p:spPr>
          <a:xfrm>
            <a:off x="537210" y="4003947"/>
            <a:ext cx="5269230" cy="960263"/>
          </a:xfrm>
          <a:prstGeom prst="rect">
            <a:avLst/>
          </a:prstGeom>
          <a:noFill/>
        </p:spPr>
        <p:txBody>
          <a:bodyPr wrap="square" lIns="182880" tIns="146304" rIns="182880" bIns="146304" rtlCol="0">
            <a:spAutoFit/>
          </a:bodyPr>
          <a:lstStyle/>
          <a:p>
            <a:pPr>
              <a:lnSpc>
                <a:spcPct val="90000"/>
              </a:lnSpc>
              <a:spcAft>
                <a:spcPts val="600"/>
              </a:spcAft>
            </a:pPr>
            <a:r>
              <a:rPr lang="en-US" sz="4800" dirty="0">
                <a:solidFill>
                  <a:schemeClr val="bg2"/>
                </a:solidFill>
                <a:latin typeface="+mj-lt"/>
              </a:rPr>
              <a:t>Shooter</a:t>
            </a:r>
          </a:p>
        </p:txBody>
      </p:sp>
      <p:pic>
        <p:nvPicPr>
          <p:cNvPr id="2050" name="Picture 2" descr="http://24.media.tumblr.com/tumblr_m61u8vYP8q1r9cjqxo1_500.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088592" y="0"/>
            <a:ext cx="5103408" cy="346509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cdn.segmentnext.com/wp-content/uploads/2014/07/Call-of-Duty-Advanced-Warfare-multiplayer-gif.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078515" y="3465094"/>
            <a:ext cx="5123561" cy="3392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503834"/>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25780" y="754380"/>
            <a:ext cx="4023360" cy="1702004"/>
          </a:xfrm>
          <a:prstGeom prst="rect">
            <a:avLst/>
          </a:prstGeom>
          <a:noFill/>
        </p:spPr>
        <p:txBody>
          <a:bodyPr wrap="square" lIns="182880" tIns="146304" rIns="182880" bIns="146304" rtlCol="0">
            <a:spAutoFit/>
          </a:bodyPr>
          <a:lstStyle/>
          <a:p>
            <a:pPr>
              <a:lnSpc>
                <a:spcPct val="90000"/>
              </a:lnSpc>
              <a:spcAft>
                <a:spcPts val="600"/>
              </a:spcAft>
            </a:pPr>
            <a:r>
              <a:rPr lang="en-US" sz="4800" dirty="0">
                <a:solidFill>
                  <a:schemeClr val="bg2"/>
                </a:solidFill>
                <a:latin typeface="+mj-lt"/>
              </a:rPr>
              <a:t>Strategy/</a:t>
            </a:r>
          </a:p>
          <a:p>
            <a:pPr>
              <a:lnSpc>
                <a:spcPct val="90000"/>
              </a:lnSpc>
              <a:spcAft>
                <a:spcPts val="600"/>
              </a:spcAft>
            </a:pPr>
            <a:r>
              <a:rPr lang="en-US" sz="4800" dirty="0">
                <a:solidFill>
                  <a:schemeClr val="bg2"/>
                </a:solidFill>
                <a:latin typeface="+mj-lt"/>
              </a:rPr>
              <a:t>Puzzle</a:t>
            </a:r>
          </a:p>
        </p:txBody>
      </p:sp>
      <p:sp>
        <p:nvSpPr>
          <p:cNvPr id="5" name="TextBox 4"/>
          <p:cNvSpPr txBox="1"/>
          <p:nvPr/>
        </p:nvSpPr>
        <p:spPr>
          <a:xfrm>
            <a:off x="525780" y="4388834"/>
            <a:ext cx="4023360" cy="960263"/>
          </a:xfrm>
          <a:prstGeom prst="rect">
            <a:avLst/>
          </a:prstGeom>
          <a:noFill/>
        </p:spPr>
        <p:txBody>
          <a:bodyPr wrap="square" lIns="182880" tIns="146304" rIns="182880" bIns="146304" rtlCol="0">
            <a:spAutoFit/>
          </a:bodyPr>
          <a:lstStyle/>
          <a:p>
            <a:pPr>
              <a:lnSpc>
                <a:spcPct val="90000"/>
              </a:lnSpc>
              <a:spcAft>
                <a:spcPts val="600"/>
              </a:spcAft>
            </a:pPr>
            <a:r>
              <a:rPr lang="en-US" sz="4800" dirty="0">
                <a:solidFill>
                  <a:schemeClr val="bg2"/>
                </a:solidFill>
                <a:latin typeface="+mj-lt"/>
              </a:rPr>
              <a:t>Fighting</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3746" y="3459827"/>
            <a:ext cx="4668253" cy="3413801"/>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3745" y="-1"/>
            <a:ext cx="4654207" cy="3459827"/>
          </a:xfrm>
          <a:prstGeom prst="rect">
            <a:avLst/>
          </a:prstGeom>
        </p:spPr>
      </p:pic>
    </p:spTree>
    <p:extLst>
      <p:ext uri="{BB962C8B-B14F-4D97-AF65-F5344CB8AC3E}">
        <p14:creationId xmlns:p14="http://schemas.microsoft.com/office/powerpoint/2010/main" val="4217889667"/>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Inspiration?</a:t>
            </a:r>
          </a:p>
        </p:txBody>
      </p:sp>
      <p:sp>
        <p:nvSpPr>
          <p:cNvPr id="3" name="Content Placeholder 2"/>
          <p:cNvSpPr>
            <a:spLocks noGrp="1"/>
          </p:cNvSpPr>
          <p:nvPr>
            <p:ph sz="half" idx="1"/>
          </p:nvPr>
        </p:nvSpPr>
        <p:spPr>
          <a:xfrm>
            <a:off x="810000" y="1917487"/>
            <a:ext cx="5185873" cy="3638763"/>
          </a:xfrm>
        </p:spPr>
        <p:txBody>
          <a:bodyPr/>
          <a:lstStyle/>
          <a:p>
            <a:r>
              <a:rPr lang="en-US" dirty="0"/>
              <a:t>Video Game Name Generator</a:t>
            </a:r>
          </a:p>
          <a:p>
            <a:pPr lvl="1"/>
            <a:r>
              <a:rPr lang="en-US" dirty="0">
                <a:solidFill>
                  <a:schemeClr val="accent1"/>
                </a:solidFill>
                <a:hlinkClick r:id="rId2"/>
              </a:rPr>
              <a:t>http://videogamena.me/</a:t>
            </a:r>
            <a:endParaRPr lang="en-US" dirty="0">
              <a:solidFill>
                <a:schemeClr val="accent1"/>
              </a:solidFill>
            </a:endParaRPr>
          </a:p>
          <a:p>
            <a:r>
              <a:rPr lang="en-US" dirty="0"/>
              <a:t>Fun with languages!</a:t>
            </a:r>
          </a:p>
          <a:p>
            <a:r>
              <a:rPr lang="en-US" dirty="0" err="1"/>
              <a:t>Dribbble</a:t>
            </a:r>
            <a:endParaRPr lang="en-US" dirty="0"/>
          </a:p>
          <a:p>
            <a:pPr lvl="1"/>
            <a:r>
              <a:rPr lang="en-US" dirty="0">
                <a:solidFill>
                  <a:schemeClr val="accent1"/>
                </a:solidFill>
                <a:hlinkClick r:id="rId3"/>
              </a:rPr>
              <a:t>https://dribbble.com/</a:t>
            </a:r>
            <a:endParaRPr lang="en-US" dirty="0">
              <a:solidFill>
                <a:schemeClr val="accent1"/>
              </a:solidFill>
            </a:endParaRPr>
          </a:p>
          <a:p>
            <a:pPr lvl="1"/>
            <a:endParaRPr lang="en-US" dirty="0"/>
          </a:p>
        </p:txBody>
      </p:sp>
      <p:sp>
        <p:nvSpPr>
          <p:cNvPr id="4" name="Content Placeholder 3"/>
          <p:cNvSpPr>
            <a:spLocks noGrp="1"/>
          </p:cNvSpPr>
          <p:nvPr>
            <p:ph sz="half" idx="2"/>
          </p:nvPr>
        </p:nvSpPr>
        <p:spPr>
          <a:xfrm>
            <a:off x="5767132" y="1917487"/>
            <a:ext cx="5194583" cy="3638764"/>
          </a:xfrm>
        </p:spPr>
        <p:txBody>
          <a:bodyPr/>
          <a:lstStyle/>
          <a:p>
            <a:r>
              <a:rPr lang="en-US" dirty="0"/>
              <a:t>Which Platform(s)?</a:t>
            </a:r>
          </a:p>
          <a:p>
            <a:pPr lvl="1"/>
            <a:r>
              <a:rPr lang="en-US" dirty="0"/>
              <a:t>Depends on the audience</a:t>
            </a:r>
          </a:p>
          <a:p>
            <a:pPr lvl="1"/>
            <a:endParaRPr lang="en-US" dirty="0"/>
          </a:p>
        </p:txBody>
      </p:sp>
    </p:spTree>
    <p:extLst>
      <p:ext uri="{BB962C8B-B14F-4D97-AF65-F5344CB8AC3E}">
        <p14:creationId xmlns:p14="http://schemas.microsoft.com/office/powerpoint/2010/main" val="1781612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The Lean Startup</a:t>
            </a:r>
          </a:p>
        </p:txBody>
      </p:sp>
      <p:sp>
        <p:nvSpPr>
          <p:cNvPr id="3" name="Text Placeholder 2"/>
          <p:cNvSpPr>
            <a:spLocks noGrp="1"/>
          </p:cNvSpPr>
          <p:nvPr>
            <p:ph type="body" sz="quarter" idx="10"/>
          </p:nvPr>
        </p:nvSpPr>
        <p:spPr>
          <a:xfrm>
            <a:off x="356941" y="1187620"/>
            <a:ext cx="8607523" cy="4590680"/>
          </a:xfrm>
        </p:spPr>
        <p:txBody>
          <a:bodyPr/>
          <a:lstStyle/>
          <a:p>
            <a:r>
              <a:rPr lang="en-US" dirty="0">
                <a:solidFill>
                  <a:schemeClr val="bg2"/>
                </a:solidFill>
              </a:rPr>
              <a:t>Minimum Viable Product</a:t>
            </a:r>
          </a:p>
          <a:p>
            <a:pPr marL="560356" indent="-560356">
              <a:buFont typeface="Arial" panose="020B0604020202020204" pitchFamily="34" charset="0"/>
              <a:buChar char="•"/>
            </a:pPr>
            <a:r>
              <a:rPr lang="en-US" dirty="0">
                <a:solidFill>
                  <a:schemeClr val="bg2"/>
                </a:solidFill>
              </a:rPr>
              <a:t>A Feature or Product</a:t>
            </a:r>
          </a:p>
          <a:p>
            <a:pPr marL="560356" indent="-560356">
              <a:buFont typeface="Arial" panose="020B0604020202020204" pitchFamily="34" charset="0"/>
              <a:buChar char="•"/>
            </a:pPr>
            <a:r>
              <a:rPr lang="en-US" dirty="0">
                <a:solidFill>
                  <a:schemeClr val="bg2"/>
                </a:solidFill>
              </a:rPr>
              <a:t>Not Sacrificing Quality</a:t>
            </a:r>
          </a:p>
          <a:p>
            <a:pPr marL="560356" indent="-560356">
              <a:buFont typeface="Arial" panose="020B0604020202020204" pitchFamily="34" charset="0"/>
              <a:buChar char="•"/>
            </a:pPr>
            <a:r>
              <a:rPr lang="en-US" dirty="0">
                <a:solidFill>
                  <a:schemeClr val="bg2"/>
                </a:solidFill>
              </a:rPr>
              <a:t>List Feature-set</a:t>
            </a:r>
          </a:p>
          <a:p>
            <a:pPr marL="560356" indent="-560356">
              <a:buFont typeface="Arial" panose="020B0604020202020204" pitchFamily="34" charset="0"/>
              <a:buChar char="•"/>
            </a:pPr>
            <a:r>
              <a:rPr lang="en-US" dirty="0">
                <a:solidFill>
                  <a:schemeClr val="bg2"/>
                </a:solidFill>
              </a:rPr>
              <a:t>Rapid Releases</a:t>
            </a:r>
          </a:p>
          <a:p>
            <a:pPr lvl="2"/>
            <a:endParaRPr lang="en-US" dirty="0"/>
          </a:p>
          <a:p>
            <a:pPr marL="560356" indent="-560356">
              <a:buFont typeface="Arial" panose="020B0604020202020204" pitchFamily="34" charset="0"/>
              <a:buChar char="•"/>
            </a:pPr>
            <a:endParaRPr lang="en-US" dirty="0"/>
          </a:p>
          <a:p>
            <a:endParaRPr lang="en-US" dirty="0"/>
          </a:p>
        </p:txBody>
      </p:sp>
      <p:sp>
        <p:nvSpPr>
          <p:cNvPr id="5" name="Rectangle 4"/>
          <p:cNvSpPr/>
          <p:nvPr/>
        </p:nvSpPr>
        <p:spPr bwMode="auto">
          <a:xfrm>
            <a:off x="6091881" y="0"/>
            <a:ext cx="6100119"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p:nvSpPr>
        <p:spPr bwMode="auto">
          <a:xfrm>
            <a:off x="6532244" y="1989436"/>
            <a:ext cx="2842054" cy="2792627"/>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Minimum</a:t>
            </a:r>
          </a:p>
        </p:txBody>
      </p:sp>
      <p:cxnSp>
        <p:nvCxnSpPr>
          <p:cNvPr id="10" name="Straight Arrow Connector 9"/>
          <p:cNvCxnSpPr/>
          <p:nvPr/>
        </p:nvCxnSpPr>
        <p:spPr>
          <a:xfrm flipV="1">
            <a:off x="7129849" y="4386649"/>
            <a:ext cx="444843" cy="1000897"/>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10365927" y="4386650"/>
            <a:ext cx="495662" cy="1000896"/>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358582" y="5395300"/>
            <a:ext cx="2432220" cy="849463"/>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2">
                    <a:lumMod val="50000"/>
                    <a:lumOff val="50000"/>
                  </a:schemeClr>
                </a:solidFill>
              </a:rPr>
              <a:t>Product nobody wants to use</a:t>
            </a:r>
          </a:p>
        </p:txBody>
      </p:sp>
      <p:sp>
        <p:nvSpPr>
          <p:cNvPr id="14" name="TextBox 13"/>
          <p:cNvSpPr txBox="1"/>
          <p:nvPr/>
        </p:nvSpPr>
        <p:spPr>
          <a:xfrm>
            <a:off x="9433473" y="5395300"/>
            <a:ext cx="2596016" cy="1126462"/>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2">
                    <a:lumMod val="50000"/>
                    <a:lumOff val="50000"/>
                  </a:schemeClr>
                </a:solidFill>
              </a:rPr>
              <a:t>Product built by companies better financed than you</a:t>
            </a:r>
          </a:p>
        </p:txBody>
      </p:sp>
      <p:sp>
        <p:nvSpPr>
          <p:cNvPr id="17" name="TextBox 16"/>
          <p:cNvSpPr txBox="1"/>
          <p:nvPr/>
        </p:nvSpPr>
        <p:spPr>
          <a:xfrm>
            <a:off x="7574692" y="727877"/>
            <a:ext cx="291259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2">
                    <a:lumMod val="50000"/>
                    <a:lumOff val="50000"/>
                  </a:schemeClr>
                </a:solidFill>
              </a:rPr>
              <a:t>Minimum + Viable</a:t>
            </a:r>
          </a:p>
        </p:txBody>
      </p:sp>
      <p:cxnSp>
        <p:nvCxnSpPr>
          <p:cNvPr id="19" name="Straight Arrow Connector 18"/>
          <p:cNvCxnSpPr>
            <a:stCxn id="17" idx="2"/>
          </p:cNvCxnSpPr>
          <p:nvPr/>
        </p:nvCxnSpPr>
        <p:spPr>
          <a:xfrm flipH="1">
            <a:off x="9030987" y="1355741"/>
            <a:ext cx="1" cy="167166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Oval 5"/>
          <p:cNvSpPr/>
          <p:nvPr/>
        </p:nvSpPr>
        <p:spPr bwMode="auto">
          <a:xfrm>
            <a:off x="8678562" y="1989436"/>
            <a:ext cx="2842054" cy="2792627"/>
          </a:xfrm>
          <a:prstGeom prst="ellipse">
            <a:avLst/>
          </a:prstGeom>
          <a:solidFill>
            <a:schemeClr val="accent1">
              <a:alpha val="7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Viable</a:t>
            </a:r>
          </a:p>
        </p:txBody>
      </p:sp>
    </p:spTree>
    <p:extLst>
      <p:ext uri="{BB962C8B-B14F-4D97-AF65-F5344CB8AC3E}">
        <p14:creationId xmlns:p14="http://schemas.microsoft.com/office/powerpoint/2010/main" val="41460584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p:bldP spid="14" grpId="0"/>
      <p:bldP spid="17" grpId="0"/>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941" y="289513"/>
            <a:ext cx="11476044" cy="3291887"/>
          </a:xfrm>
        </p:spPr>
        <p:txBody>
          <a:bodyPr/>
          <a:lstStyle/>
          <a:p>
            <a:pPr algn="ctr"/>
            <a:r>
              <a:rPr lang="en-US" sz="7200" dirty="0">
                <a:solidFill>
                  <a:schemeClr val="bg2"/>
                </a:solidFill>
              </a:rPr>
              <a:t>Where Do I Start?!</a:t>
            </a:r>
          </a:p>
        </p:txBody>
      </p:sp>
    </p:spTree>
    <p:extLst>
      <p:ext uri="{BB962C8B-B14F-4D97-AF65-F5344CB8AC3E}">
        <p14:creationId xmlns:p14="http://schemas.microsoft.com/office/powerpoint/2010/main" val="3638700349"/>
      </p:ext>
    </p:extLst>
  </p:cSld>
  <p:clrMapOvr>
    <a:masterClrMapping/>
  </p:clrMapOvr>
  <p:transition>
    <p:fad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inkPurpleTheme">
  <a:themeElements>
    <a:clrScheme name="Quotable">
      <a:dk1>
        <a:sysClr val="windowText" lastClr="000000"/>
      </a:dk1>
      <a:lt1>
        <a:sysClr val="window" lastClr="FFFFFF"/>
      </a:lt1>
      <a:dk2>
        <a:srgbClr val="212121"/>
      </a:dk2>
      <a:lt2>
        <a:srgbClr val="636363"/>
      </a:lt2>
      <a:accent1>
        <a:srgbClr val="8664B0"/>
      </a:accent1>
      <a:accent2>
        <a:srgbClr val="D75BCD"/>
      </a:accent2>
      <a:accent3>
        <a:srgbClr val="E54D86"/>
      </a:accent3>
      <a:accent4>
        <a:srgbClr val="DE4547"/>
      </a:accent4>
      <a:accent5>
        <a:srgbClr val="F16E40"/>
      </a:accent5>
      <a:accent6>
        <a:srgbClr val="EB9C5A"/>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PinkPurpleTheme" id="{1828B420-B537-48F7-B381-FC119BC91AAD}" vid="{54B1EB52-6AC2-4E60-B219-E210157219E7}"/>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1566889</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2012-05-23T08:44:00+00:00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TP102901017</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836753</LocLastLocAttemptVersionLookup>
    <IsSearchable xmlns="4873beb7-5857-4685-be1f-d57550cc96cc">true</IsSearchable>
    <TemplateTemplateType xmlns="4873beb7-5857-4685-be1f-d57550cc96cc">PowerPoint Design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REDMOND\v-anij</DisplayName>
        <AccountId>2469</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0B5C6E15-39DC-470B-9445-F754B94580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4098515-0C12-46CF-BC7C-69B4A13CD5FA}">
  <ds:schemaRefs>
    <ds:schemaRef ds:uri="http://purl.org/dc/terms/"/>
    <ds:schemaRef ds:uri="4873beb7-5857-4685-be1f-d57550cc96cc"/>
    <ds:schemaRef ds:uri="http://schemas.microsoft.com/office/2006/documentManagement/types"/>
    <ds:schemaRef ds:uri="http://schemas.microsoft.com/office/2006/metadata/properties"/>
    <ds:schemaRef ds:uri="http://schemas.microsoft.com/office/infopath/2007/PartnerControls"/>
    <ds:schemaRef ds:uri="http://purl.org/dc/elements/1.1/"/>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746CFF6F-D9AA-4BC0-911A-0A135677191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PinkPurpleTheme</Template>
  <TotalTime>9544</TotalTime>
  <Words>5283</Words>
  <Application>Microsoft Office PowerPoint</Application>
  <PresentationFormat>Widescreen</PresentationFormat>
  <Paragraphs>340</Paragraphs>
  <Slides>41</Slides>
  <Notes>27</Notes>
  <HiddenSlides>7</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Arial</vt:lpstr>
      <vt:lpstr>Calibri</vt:lpstr>
      <vt:lpstr>Candara</vt:lpstr>
      <vt:lpstr>Century Gothic</vt:lpstr>
      <vt:lpstr>Segoe UI</vt:lpstr>
      <vt:lpstr>Segoe UI Light</vt:lpstr>
      <vt:lpstr>Wingdings</vt:lpstr>
      <vt:lpstr>Wingdings 2</vt:lpstr>
      <vt:lpstr>PinkPurpleTheme</vt:lpstr>
      <vt:lpstr>Gaming without Code</vt:lpstr>
      <vt:lpstr>PowerPoint Presentation</vt:lpstr>
      <vt:lpstr>AGENDA</vt:lpstr>
      <vt:lpstr>What is a Game?</vt:lpstr>
      <vt:lpstr>PowerPoint Presentation</vt:lpstr>
      <vt:lpstr>PowerPoint Presentation</vt:lpstr>
      <vt:lpstr>Inspiration?</vt:lpstr>
      <vt:lpstr>The Lean Startup</vt:lpstr>
      <vt:lpstr>Where Do I Start?!</vt:lpstr>
      <vt:lpstr>How To Start</vt:lpstr>
      <vt:lpstr>How To Start</vt:lpstr>
      <vt:lpstr>Tools</vt:lpstr>
      <vt:lpstr>Twine2 </vt:lpstr>
      <vt:lpstr>Demo</vt:lpstr>
      <vt:lpstr>Hosting Twine game</vt:lpstr>
      <vt:lpstr>Construct 2</vt:lpstr>
      <vt:lpstr>Create a Project </vt:lpstr>
      <vt:lpstr>Layout</vt:lpstr>
      <vt:lpstr>Objects </vt:lpstr>
      <vt:lpstr>Behaviors </vt:lpstr>
      <vt:lpstr>Input</vt:lpstr>
      <vt:lpstr>Publishing </vt:lpstr>
      <vt:lpstr>What’s in a name?</vt:lpstr>
      <vt:lpstr>Be Descriptive</vt:lpstr>
      <vt:lpstr>Keep it Short &amp; Sweet</vt:lpstr>
      <vt:lpstr>Naming Do’s &amp; Don’ts</vt:lpstr>
      <vt:lpstr>Getting Started</vt:lpstr>
      <vt:lpstr>Naming Resources</vt:lpstr>
      <vt:lpstr>Descriptions that Drive Downloads</vt:lpstr>
      <vt:lpstr>Description Tips</vt:lpstr>
      <vt:lpstr>Description Tips</vt:lpstr>
      <vt:lpstr>Icons as First Impressions</vt:lpstr>
      <vt:lpstr>Well Designed Icons</vt:lpstr>
      <vt:lpstr>Creating Impressive Icons</vt:lpstr>
      <vt:lpstr>PowerPoint Presentation</vt:lpstr>
      <vt:lpstr>Sell through Screenshots</vt:lpstr>
      <vt:lpstr>Screenshots</vt:lpstr>
      <vt:lpstr>Screenshots Do’s &amp; Don’ts</vt:lpstr>
      <vt:lpstr>Splash Screens</vt:lpstr>
      <vt:lpstr>Splash Screen</vt:lpstr>
      <vt:lpstr>Katherine (Kat) Harris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Gaming without Code</dc:title>
  <dc:creator>Kat Harris</dc:creator>
  <cp:lastModifiedBy>Kat Harris</cp:lastModifiedBy>
  <cp:revision>23</cp:revision>
  <dcterms:created xsi:type="dcterms:W3CDTF">2016-09-23T21:30:30Z</dcterms:created>
  <dcterms:modified xsi:type="dcterms:W3CDTF">2016-10-02T21:36:28Z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